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2" r:id="rId2"/>
    <p:sldId id="256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1" r:id="rId15"/>
    <p:sldId id="271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38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F80ED-04FB-4D6C-B1F0-48890DC129BB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947D3-A9DC-41F6-B76D-23433BF82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66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39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71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08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69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9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58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34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03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68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2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918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D1D93-B3D1-4814-8AC1-F023A7D5B5F8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29734-BA4D-452E-BF66-FEFFD6801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117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A%D0%B0%D1%80%D1%82%D0%B8%D0%BD%D0%BA%D0%B8%20%D0%B1%D0%BE%D0%B3%D0%B8%D0%BD%D1%8F%20%D0%BB%D1%83%D0%BD%D1%8B&amp;pos=45&amp;uinfo=sw-1349-sh-677-fw-1107-fh-471-pd-1&amp;rpt=simage&amp;img_url=http://www.noiportal.hu/images/cikkek/9655_artemisz1.jpg" TargetMode="External"/><Relationship Id="rId2" Type="http://schemas.openxmlformats.org/officeDocument/2006/relationships/hyperlink" Target="http://images.yandex.ru/yandsearch?text=%D0%BA%D0%B0%D1%80%D1%82%D0%B8%D0%BD%D0%BA%D0%B8%20%D0%B1%D0%BE%D0%B3%20%D1%81%D0%BE%D0%BB%D0%BD%D1%86%D0%B0&amp;pos=20&amp;uinfo=sw-1349-sh-677-fw-1124-fh-471-pd-1&amp;rpt=simage&amp;img_url=http://www.fingus.ru/pict/pict1/bogi_egypta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0%91%D0%BE%D0%B3%20%D0%B2%20%D1%88%D0%BA%D1%83%D1%80%D0%B5%20%D0%B6%D0%B8%D0%B2%D0%BE%D1%82%D0%BD%D0%BE%D0%B3%D0%BE&amp;pos=2&amp;uinfo=sw-1349-sh-634-fw-1124-fh-448-pd-1&amp;rpt=simage&amp;img_url=http://upload.wikimedia.org/wikipedia/commons/thumb/7/71/Seshat.svg/265px-Seshat.svg.pn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91%D0%BE%D0%B3%20%D0%A2%D0%BE%D1%80&amp;pos=0&amp;uinfo=sw-1349-sh-634-fw-1124-fh-448-pd-1&amp;rpt=simage&amp;img_url=http://img.narodna.pravda.com.ua/images/doc/1/0/10f12-405px0thor.jpg" TargetMode="External"/><Relationship Id="rId2" Type="http://schemas.openxmlformats.org/officeDocument/2006/relationships/hyperlink" Target="http://images.yandex.ru/yandsearch?text=%D0%91%D0%BE%D0%B3%20%D0%B2%D0%BE%D1%83%D0%B4%D0%B5%D0%BD&amp;pos=0&amp;uinfo=sw-1349-sh-634-fw-1124-fh-448-pd-1&amp;rpt=simage&amp;img_url=http://fc06.deviantart.net/fs15/f/2007/335/9/5/9536759fc61fa40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0%B1%D0%BE%D0%B3%D0%B8%D0%BD%D1%8F%20%D1%84%D1%80%D0%B5%D1%8F&amp;pos=22&amp;uinfo=sw-1349-sh-634-fw-1124-fh-448-pd-1&amp;rpt=simage&amp;img_url=http://static.ngs.ru/forum/avatar/19288b00057a27a19c288ce674f3c99a_132861479747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dichenkov.ru/Curious/week-day_names/-" TargetMode="External"/><Relationship Id="rId2" Type="http://schemas.openxmlformats.org/officeDocument/2006/relationships/hyperlink" Target="http://images.yandex.ru/yandsearch?p=3&amp;text=%D0%B8%D0%BC%D0%BF%D0%B5%D1%80%D0%B0%D1%82%D0%BE%D1%80%20%D0%BA%D0%BE%D0%BD%D1%81%D1%82%D0%B0%D0%BD%D1%82%D0%B8%D0%BD%201&amp;pos=112&amp;uinfo=sw-1349-sh-634-fw-1124-fh-448-pd-1&amp;rpt=simage&amp;img_url=http://goozsm.files.wordpress.com/2013/01/imperator-konstantin-velikij-kapitolij.jpg?w=226&amp;h=30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7"/>
          <p:cNvSpPr>
            <a:spLocks noGrp="1"/>
          </p:cNvSpPr>
          <p:nvPr/>
        </p:nvSpPr>
        <p:spPr bwMode="auto">
          <a:xfrm>
            <a:off x="59665" y="548680"/>
            <a:ext cx="4313238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endParaRPr lang="ru-RU" sz="24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</a:endParaRP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Автор:</a:t>
            </a: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Решетняк Яна Николаевна</a:t>
            </a: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учитель английского языка МБОУ </a:t>
            </a:r>
            <a:r>
              <a:rPr lang="en-US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ООШ№ 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18</a:t>
            </a: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Краснодарского края</a:t>
            </a: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r>
              <a:rPr lang="ru-RU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Кущёвского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 района</a:t>
            </a: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станицы </a:t>
            </a:r>
            <a:r>
              <a:rPr lang="ru-RU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Кисляковской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</a:endParaRPr>
          </a:p>
          <a:p>
            <a:pPr marL="63500" algn="r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</a:endParaRPr>
          </a:p>
          <a:p>
            <a:pPr marL="63500">
              <a:spcBef>
                <a:spcPts val="300"/>
              </a:spcBef>
              <a:buClr>
                <a:srgbClr val="E7BC29"/>
              </a:buClr>
              <a:buFont typeface="Georgia" pitchFamily="18" charset="0"/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0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Documents and Settings\Администратор\Рабочий стол\презентация Дни недели\image0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284984"/>
            <a:ext cx="2133571" cy="323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1"/>
            <a:ext cx="705678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Comic Sans MS" pitchFamily="66" charset="0"/>
              </a:rPr>
              <a:t>Бог </a:t>
            </a:r>
            <a:r>
              <a:rPr lang="ru-RU" sz="2800" b="1" dirty="0" err="1">
                <a:latin typeface="Comic Sans MS" pitchFamily="66" charset="0"/>
              </a:rPr>
              <a:t>Воуден</a:t>
            </a:r>
            <a:r>
              <a:rPr lang="ru-RU" sz="2800" b="1" dirty="0">
                <a:latin typeface="Comic Sans MS" pitchFamily="66" charset="0"/>
              </a:rPr>
              <a:t> 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Вотан, </a:t>
            </a:r>
            <a:r>
              <a:rPr lang="ru-RU" sz="3200" dirty="0" smtClean="0">
                <a:latin typeface="Comic Sans MS" pitchFamily="66" charset="0"/>
              </a:rPr>
              <a:t>был </a:t>
            </a:r>
            <a:r>
              <a:rPr lang="ru-RU" sz="3200" dirty="0">
                <a:latin typeface="Comic Sans MS" pitchFamily="66" charset="0"/>
              </a:rPr>
              <a:t>высшим божеством у северных наций. </a:t>
            </a:r>
            <a:r>
              <a:rPr lang="ru-RU" sz="3200" dirty="0" smtClean="0">
                <a:latin typeface="Comic Sans MS" pitchFamily="66" charset="0"/>
              </a:rPr>
              <a:t>Его </a:t>
            </a:r>
            <a:r>
              <a:rPr lang="ru-RU" sz="3200" dirty="0">
                <a:latin typeface="Comic Sans MS" pitchFamily="66" charset="0"/>
              </a:rPr>
              <a:t>подвиги составляют большую часть мифологических сказаний древних </a:t>
            </a:r>
            <a:r>
              <a:rPr lang="ru-RU" sz="3200" dirty="0" smtClean="0">
                <a:latin typeface="Comic Sans MS" pitchFamily="66" charset="0"/>
              </a:rPr>
              <a:t>народов. </a:t>
            </a:r>
            <a:r>
              <a:rPr lang="ru-RU" sz="3200" dirty="0">
                <a:latin typeface="Comic Sans MS" pitchFamily="66" charset="0"/>
              </a:rPr>
              <a:t>В честь этого божества назывался четвертый день недели — «</a:t>
            </a:r>
            <a:r>
              <a:rPr lang="ru-RU" sz="3200" dirty="0" err="1">
                <a:latin typeface="Comic Sans MS" pitchFamily="66" charset="0"/>
              </a:rPr>
              <a:t>Воуден’з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дег</a:t>
            </a:r>
            <a:r>
              <a:rPr lang="ru-RU" sz="3200" dirty="0">
                <a:latin typeface="Comic Sans MS" pitchFamily="66" charset="0"/>
              </a:rPr>
              <a:t>», в современном произношении </a:t>
            </a:r>
            <a:endParaRPr lang="ru-RU" sz="2800" b="1" u="sng" dirty="0">
              <a:latin typeface="Comic Sans MS" pitchFamily="66" charset="0"/>
            </a:endParaRPr>
          </a:p>
          <a:p>
            <a:r>
              <a:rPr lang="ru-RU" sz="3600" b="1" u="sng" dirty="0" err="1" smtClean="0">
                <a:latin typeface="Comic Sans MS" pitchFamily="66" charset="0"/>
              </a:rPr>
              <a:t>Wednesday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– </a:t>
            </a:r>
            <a:r>
              <a:rPr lang="ru-RU" sz="2800" dirty="0" err="1">
                <a:latin typeface="Comic Sans MS" pitchFamily="66" charset="0"/>
              </a:rPr>
              <a:t>cреда</a:t>
            </a:r>
            <a:r>
              <a:rPr lang="ru-RU" sz="2800" dirty="0">
                <a:latin typeface="Comic Sans MS" pitchFamily="66" charset="0"/>
              </a:rPr>
              <a:t>.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i="1" dirty="0" err="1">
                <a:latin typeface="Comic Sans MS" pitchFamily="66" charset="0"/>
              </a:rPr>
              <a:t>Holy</a:t>
            </a:r>
            <a:r>
              <a:rPr lang="ru-RU" sz="2800" i="1" dirty="0">
                <a:latin typeface="Comic Sans MS" pitchFamily="66" charset="0"/>
              </a:rPr>
              <a:t> </a:t>
            </a:r>
            <a:r>
              <a:rPr lang="ru-RU" sz="2800" i="1" dirty="0" err="1">
                <a:latin typeface="Comic Sans MS" pitchFamily="66" charset="0"/>
              </a:rPr>
              <a:t>Wednesday</a:t>
            </a:r>
            <a:r>
              <a:rPr lang="ru-RU" sz="2800" i="1" dirty="0">
                <a:latin typeface="Comic Sans MS" pitchFamily="66" charset="0"/>
              </a:rPr>
              <a:t>, </a:t>
            </a:r>
            <a:r>
              <a:rPr lang="ru-RU" sz="2800" i="1" dirty="0" err="1">
                <a:latin typeface="Comic Sans MS" pitchFamily="66" charset="0"/>
              </a:rPr>
              <a:t>Spy</a:t>
            </a:r>
            <a:r>
              <a:rPr lang="ru-RU" sz="2800" i="1" dirty="0">
                <a:latin typeface="Comic Sans MS" pitchFamily="66" charset="0"/>
              </a:rPr>
              <a:t> </a:t>
            </a:r>
            <a:r>
              <a:rPr lang="ru-RU" sz="2800" i="1" dirty="0" err="1">
                <a:latin typeface="Comic Sans MS" pitchFamily="66" charset="0"/>
              </a:rPr>
              <a:t>Wednesday</a:t>
            </a:r>
            <a:r>
              <a:rPr lang="ru-RU" sz="2800" i="1" dirty="0">
                <a:latin typeface="Comic Sans MS" pitchFamily="66" charset="0"/>
              </a:rPr>
              <a:t> </a:t>
            </a:r>
            <a:r>
              <a:rPr lang="ru-RU" sz="2800" dirty="0">
                <a:latin typeface="Comic Sans MS" pitchFamily="66" charset="0"/>
              </a:rPr>
              <a:t>– Святая Неделя</a:t>
            </a:r>
          </a:p>
        </p:txBody>
      </p:sp>
    </p:spTree>
    <p:extLst>
      <p:ext uri="{BB962C8B-B14F-4D97-AF65-F5344CB8AC3E}">
        <p14:creationId xmlns:p14="http://schemas.microsoft.com/office/powerpoint/2010/main" val="78070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27960"/>
            <a:ext cx="4572000" cy="65969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Comic Sans MS" pitchFamily="66" charset="0"/>
              </a:rPr>
              <a:t>Бог </a:t>
            </a:r>
            <a:r>
              <a:rPr lang="ru-RU" sz="2000" b="1" dirty="0" smtClean="0">
                <a:latin typeface="Comic Sans MS" pitchFamily="66" charset="0"/>
              </a:rPr>
              <a:t>Тор</a:t>
            </a:r>
            <a:r>
              <a:rPr lang="ru-RU" sz="2000" b="1" dirty="0">
                <a:latin typeface="Comic Sans MS" pitchFamily="66" charset="0"/>
              </a:rPr>
              <a:t/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dirty="0" err="1">
                <a:latin typeface="Comic Sans MS" pitchFamily="66" charset="0"/>
              </a:rPr>
              <a:t>Тор</a:t>
            </a:r>
            <a:r>
              <a:rPr lang="ru-RU" sz="2000" dirty="0">
                <a:latin typeface="Comic Sans MS" pitchFamily="66" charset="0"/>
              </a:rPr>
              <a:t> — старший и самый храбрый сын Одина и </a:t>
            </a:r>
            <a:r>
              <a:rPr lang="ru-RU" sz="2000" dirty="0" err="1">
                <a:latin typeface="Comic Sans MS" pitchFamily="66" charset="0"/>
              </a:rPr>
              <a:t>Фриги</a:t>
            </a:r>
            <a:r>
              <a:rPr lang="ru-RU" sz="2000" dirty="0">
                <a:latin typeface="Comic Sans MS" pitchFamily="66" charset="0"/>
              </a:rPr>
              <a:t>. У саксонцев и у датчан он почитался больше всех после его родителей. Ему посвящен пятый день недели — «</a:t>
            </a:r>
            <a:r>
              <a:rPr lang="ru-RU" sz="2000" dirty="0" err="1">
                <a:latin typeface="Comic Sans MS" pitchFamily="66" charset="0"/>
              </a:rPr>
              <a:t>Тор’з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err="1">
                <a:latin typeface="Comic Sans MS" pitchFamily="66" charset="0"/>
              </a:rPr>
              <a:t>дег</a:t>
            </a:r>
            <a:r>
              <a:rPr lang="ru-RU" sz="2000" dirty="0">
                <a:latin typeface="Comic Sans MS" pitchFamily="66" charset="0"/>
              </a:rPr>
              <a:t>», в современном английском — </a:t>
            </a:r>
            <a:r>
              <a:rPr lang="ru-RU" sz="2400" b="1" u="sng" dirty="0" err="1">
                <a:latin typeface="Comic Sans MS" pitchFamily="66" charset="0"/>
              </a:rPr>
              <a:t>Thursday</a:t>
            </a:r>
            <a:r>
              <a:rPr lang="ru-RU" sz="2400" b="1" u="sng" dirty="0">
                <a:latin typeface="Comic Sans MS" pitchFamily="66" charset="0"/>
              </a:rPr>
              <a:t>, </a:t>
            </a:r>
            <a:r>
              <a:rPr lang="ru-RU" sz="2000" dirty="0">
                <a:latin typeface="Comic Sans MS" pitchFamily="66" charset="0"/>
              </a:rPr>
              <a:t>четверг. Он изображался сидящим на троне с золотой короной на голове, украшенной кольцом из двенадцати блестящих звезд, и со скипетром в правой руке.</a:t>
            </a:r>
            <a:br>
              <a:rPr lang="ru-RU" sz="2000" dirty="0">
                <a:latin typeface="Comic Sans MS" pitchFamily="66" charset="0"/>
              </a:rPr>
            </a:br>
            <a:r>
              <a:rPr lang="ru-RU" sz="2000" i="1" dirty="0" err="1">
                <a:latin typeface="Comic Sans MS" pitchFamily="66" charset="0"/>
              </a:rPr>
              <a:t>Holy</a:t>
            </a:r>
            <a:r>
              <a:rPr lang="ru-RU" sz="2000" i="1" dirty="0">
                <a:latin typeface="Comic Sans MS" pitchFamily="66" charset="0"/>
              </a:rPr>
              <a:t> </a:t>
            </a:r>
            <a:r>
              <a:rPr lang="ru-RU" sz="2000" i="1" dirty="0" err="1">
                <a:latin typeface="Comic Sans MS" pitchFamily="66" charset="0"/>
              </a:rPr>
              <a:t>Thursday</a:t>
            </a:r>
            <a:r>
              <a:rPr lang="ru-RU" sz="2000" i="1" dirty="0">
                <a:latin typeface="Comic Sans MS" pitchFamily="66" charset="0"/>
              </a:rPr>
              <a:t> </a:t>
            </a:r>
            <a:r>
              <a:rPr lang="ru-RU" sz="2000" dirty="0">
                <a:latin typeface="Comic Sans MS" pitchFamily="66" charset="0"/>
              </a:rPr>
              <a:t>– Великий Четверг</a:t>
            </a:r>
          </a:p>
        </p:txBody>
      </p:sp>
      <p:pic>
        <p:nvPicPr>
          <p:cNvPr id="11266" name="Picture 2" descr="C:\Documents and Settings\Администратор\Рабочий стол\презентация Дни недели\Marten-Eskil-Winge-Thors-battle-with-the-Ettins-18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980727"/>
            <a:ext cx="3797668" cy="561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2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4" y="7995"/>
            <a:ext cx="9124885" cy="684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525658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omic Sans MS" pitchFamily="66" charset="0"/>
              </a:rPr>
              <a:t>Богиня 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Фрейя</a:t>
            </a:r>
            <a:endParaRPr lang="ru-RU" sz="2400" b="1" dirty="0" smtClean="0">
              <a:latin typeface="Comic Sans MS" pitchFamily="66" charset="0"/>
            </a:endParaRPr>
          </a:p>
          <a:p>
            <a:r>
              <a:rPr lang="ru-RU" sz="2400" b="1" dirty="0">
                <a:latin typeface="Comic Sans MS" pitchFamily="66" charset="0"/>
              </a:rPr>
              <a:t/>
            </a:r>
            <a:br>
              <a:rPr lang="ru-RU" sz="2400" b="1" dirty="0">
                <a:latin typeface="Comic Sans MS" pitchFamily="66" charset="0"/>
              </a:rPr>
            </a:br>
            <a:r>
              <a:rPr lang="ru-RU" sz="2400" dirty="0" err="1">
                <a:latin typeface="Comic Sans MS" pitchFamily="66" charset="0"/>
              </a:rPr>
              <a:t>Фрига</a:t>
            </a:r>
            <a:r>
              <a:rPr lang="ru-RU" sz="2400" dirty="0">
                <a:latin typeface="Comic Sans MS" pitchFamily="66" charset="0"/>
              </a:rPr>
              <a:t>, или </a:t>
            </a:r>
            <a:r>
              <a:rPr lang="ru-RU" sz="2400" dirty="0" err="1">
                <a:latin typeface="Comic Sans MS" pitchFamily="66" charset="0"/>
              </a:rPr>
              <a:t>Фрейя</a:t>
            </a:r>
            <a:r>
              <a:rPr lang="ru-RU" sz="2400" dirty="0">
                <a:latin typeface="Comic Sans MS" pitchFamily="66" charset="0"/>
              </a:rPr>
              <a:t>, жена Одина, почитавшаяся более всех после него у саксонских, датских и других язычников севера. В самые древние времена она именовалась также </a:t>
            </a:r>
            <a:r>
              <a:rPr lang="ru-RU" sz="2400" dirty="0" err="1">
                <a:latin typeface="Comic Sans MS" pitchFamily="66" charset="0"/>
              </a:rPr>
              <a:t>Гертой</a:t>
            </a:r>
            <a:r>
              <a:rPr lang="ru-RU" sz="2400" dirty="0">
                <a:latin typeface="Comic Sans MS" pitchFamily="66" charset="0"/>
              </a:rPr>
              <a:t> и считалась богиней Земли. Ей был посвящен шестой день недели, называвшийся у саксонцев «</a:t>
            </a:r>
            <a:r>
              <a:rPr lang="ru-RU" sz="2400" dirty="0" err="1">
                <a:latin typeface="Comic Sans MS" pitchFamily="66" charset="0"/>
              </a:rPr>
              <a:t>Фрига’з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дег</a:t>
            </a:r>
            <a:r>
              <a:rPr lang="ru-RU" sz="2400" dirty="0">
                <a:latin typeface="Comic Sans MS" pitchFamily="66" charset="0"/>
              </a:rPr>
              <a:t>», что соответствует современному </a:t>
            </a:r>
            <a:r>
              <a:rPr lang="ru-RU" sz="2800" b="1" u="sng" dirty="0" err="1">
                <a:latin typeface="Comic Sans MS" pitchFamily="66" charset="0"/>
              </a:rPr>
              <a:t>Friday</a:t>
            </a:r>
            <a:r>
              <a:rPr lang="ru-RU" sz="2800" b="1" u="sng" dirty="0">
                <a:latin typeface="Comic Sans MS" pitchFamily="66" charset="0"/>
              </a:rPr>
              <a:t> </a:t>
            </a:r>
            <a:r>
              <a:rPr lang="ru-RU" sz="2400" dirty="0">
                <a:latin typeface="Comic Sans MS" pitchFamily="66" charset="0"/>
              </a:rPr>
              <a:t>— пятница. </a:t>
            </a:r>
            <a:r>
              <a:rPr lang="ru-RU" sz="2400" dirty="0" err="1">
                <a:latin typeface="Comic Sans MS" pitchFamily="66" charset="0"/>
              </a:rPr>
              <a:t>Фрига</a:t>
            </a:r>
            <a:r>
              <a:rPr lang="ru-RU" sz="2400" dirty="0">
                <a:latin typeface="Comic Sans MS" pitchFamily="66" charset="0"/>
              </a:rPr>
              <a:t> изображалась с мечом в правой руке и луком в левой.</a:t>
            </a:r>
          </a:p>
        </p:txBody>
      </p:sp>
      <p:pic>
        <p:nvPicPr>
          <p:cNvPr id="12290" name="Picture 2" descr="C:\Documents and Settings\Администратор\Рабочий стол\презентация Дни недели\0a0b1906acac11501f6a87b8b0debb5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4" t="1939" r="28747" b="9463"/>
          <a:stretch/>
        </p:blipFill>
        <p:spPr bwMode="auto">
          <a:xfrm>
            <a:off x="5868144" y="277832"/>
            <a:ext cx="2978070" cy="627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45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4" y="7995"/>
            <a:ext cx="9124885" cy="684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260648"/>
            <a:ext cx="64087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err="1">
                <a:latin typeface="Comic Sans MS" pitchFamily="66" charset="0"/>
              </a:rPr>
              <a:t>Ситер</a:t>
            </a:r>
            <a:r>
              <a:rPr lang="ru-RU" sz="2800" b="1" dirty="0">
                <a:latin typeface="Comic Sans MS" pitchFamily="66" charset="0"/>
              </a:rPr>
              <a:t> </a:t>
            </a:r>
            <a:endParaRPr lang="ru-RU" sz="28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Comic Sans MS" pitchFamily="66" charset="0"/>
              </a:rPr>
              <a:t>Он изображался </a:t>
            </a:r>
            <a:r>
              <a:rPr lang="ru-RU" sz="2800" dirty="0">
                <a:latin typeface="Comic Sans MS" pitchFamily="66" charset="0"/>
              </a:rPr>
              <a:t>стоящим на острой колючей спине окуня, как на пьедестале, с непокрытой головой. </a:t>
            </a:r>
            <a:r>
              <a:rPr lang="ru-RU" sz="2800" dirty="0" smtClean="0">
                <a:latin typeface="Comic Sans MS" pitchFamily="66" charset="0"/>
              </a:rPr>
              <a:t>Название</a:t>
            </a:r>
            <a:r>
              <a:rPr lang="ru-RU" sz="2800" dirty="0">
                <a:latin typeface="Comic Sans MS" pitchFamily="66" charset="0"/>
              </a:rPr>
              <a:t>, данное его дню, «</a:t>
            </a:r>
            <a:r>
              <a:rPr lang="ru-RU" sz="2800" dirty="0" err="1">
                <a:latin typeface="Comic Sans MS" pitchFamily="66" charset="0"/>
              </a:rPr>
              <a:t>Ситер’з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дег</a:t>
            </a:r>
            <a:r>
              <a:rPr lang="ru-RU" sz="2800" dirty="0">
                <a:latin typeface="Comic Sans MS" pitchFamily="66" charset="0"/>
              </a:rPr>
              <a:t>», в трансформированном виде </a:t>
            </a:r>
            <a:r>
              <a:rPr lang="ru-RU" sz="3200" b="1" u="sng" dirty="0" err="1">
                <a:latin typeface="Comic Sans MS" pitchFamily="66" charset="0"/>
              </a:rPr>
              <a:t>Saturday</a:t>
            </a:r>
            <a:r>
              <a:rPr lang="ru-RU" sz="3200" b="1" u="sng" dirty="0"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— суббота сохранилось и до наших дней.</a:t>
            </a:r>
          </a:p>
        </p:txBody>
      </p:sp>
    </p:spTree>
    <p:extLst>
      <p:ext uri="{BB962C8B-B14F-4D97-AF65-F5344CB8AC3E}">
        <p14:creationId xmlns:p14="http://schemas.microsoft.com/office/powerpoint/2010/main" val="355177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Администратор\Рабочий стол\Обои\background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0847" y="55932"/>
            <a:ext cx="66247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Comic Sans MS" pitchFamily="66" charset="0"/>
              </a:rPr>
              <a:t>Почему воскресенье (</a:t>
            </a:r>
            <a:r>
              <a:rPr lang="en-US" sz="2400" b="1" u="sng" dirty="0" smtClean="0">
                <a:latin typeface="Comic Sans MS" pitchFamily="66" charset="0"/>
              </a:rPr>
              <a:t>Sunday</a:t>
            </a:r>
            <a:r>
              <a:rPr lang="ru-RU" sz="2400" b="1" u="sng" dirty="0" smtClean="0">
                <a:latin typeface="Comic Sans MS" pitchFamily="66" charset="0"/>
              </a:rPr>
              <a:t>)первый день недели</a:t>
            </a:r>
            <a:r>
              <a:rPr lang="en-US" sz="2400" b="1" u="sng" dirty="0" smtClean="0">
                <a:latin typeface="Comic Sans MS" pitchFamily="66" charset="0"/>
              </a:rPr>
              <a:t>?</a:t>
            </a:r>
          </a:p>
          <a:p>
            <a:endParaRPr lang="ru-RU" sz="2400" dirty="0" smtClean="0">
              <a:latin typeface="Comic Sans MS" pitchFamily="66" charset="0"/>
            </a:endParaRPr>
          </a:p>
          <a:p>
            <a:r>
              <a:rPr lang="ru-RU" sz="2400" dirty="0" smtClean="0">
                <a:latin typeface="Comic Sans MS" pitchFamily="66" charset="0"/>
              </a:rPr>
              <a:t>Библия говорит </a:t>
            </a:r>
            <a:r>
              <a:rPr lang="ru-RU" sz="2400" dirty="0">
                <a:latin typeface="Comic Sans MS" pitchFamily="66" charset="0"/>
              </a:rPr>
              <a:t>нам о том, что суббота — </a:t>
            </a:r>
            <a:r>
              <a:rPr lang="ru-RU" sz="2400" dirty="0" smtClean="0">
                <a:latin typeface="Comic Sans MS" pitchFamily="66" charset="0"/>
              </a:rPr>
              <a:t>был седьмым  днем создания недели. А воскресенье первый день рабочей недели.</a:t>
            </a:r>
          </a:p>
          <a:p>
            <a:endParaRPr lang="ru-RU" sz="2400" dirty="0" smtClean="0">
              <a:latin typeface="Comic Sans MS" pitchFamily="66" charset="0"/>
            </a:endParaRPr>
          </a:p>
          <a:p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b="1" u="sng" dirty="0" smtClean="0">
                <a:latin typeface="Comic Sans MS" pitchFamily="66" charset="0"/>
              </a:rPr>
              <a:t>А еще:</a:t>
            </a:r>
          </a:p>
          <a:p>
            <a:r>
              <a:rPr lang="ru-RU" sz="2400" dirty="0" smtClean="0">
                <a:latin typeface="Comic Sans MS" pitchFamily="66" charset="0"/>
              </a:rPr>
              <a:t>В </a:t>
            </a:r>
            <a:r>
              <a:rPr lang="ru-RU" sz="2400" dirty="0">
                <a:latin typeface="Comic Sans MS" pitchFamily="66" charset="0"/>
              </a:rPr>
              <a:t>Римской империи первый христианский император Константин ввёл в 321 г. семидневную неделю и назначил воскресенье (день Солнца) первым днём недели и днём отдыха и поклонения.</a:t>
            </a:r>
          </a:p>
        </p:txBody>
      </p:sp>
      <p:pic>
        <p:nvPicPr>
          <p:cNvPr id="4099" name="Picture 3" descr="C:\Documents and Settings\Администратор\Рабочий стол\презентация Дни недели\imperator-konstantin-velikij-kapitoli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21088"/>
            <a:ext cx="1817730" cy="241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41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404664"/>
            <a:ext cx="37444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Sunday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Monday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Tuesday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Wednesday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Thursday</a:t>
            </a:r>
            <a:endParaRPr lang="en-US" sz="3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Friday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Saturday</a:t>
            </a:r>
          </a:p>
          <a:p>
            <a:pPr>
              <a:lnSpc>
                <a:spcPct val="150000"/>
              </a:lnSpc>
            </a:pP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64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Используемые материалы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400600"/>
          </a:xfrm>
        </p:spPr>
        <p:txBody>
          <a:bodyPr>
            <a:normAutofit fontScale="55000" lnSpcReduction="20000"/>
          </a:bodyPr>
          <a:lstStyle/>
          <a:p>
            <a:r>
              <a:rPr lang="ru-RU" u="sng" dirty="0">
                <a:hlinkClick r:id="rId2"/>
              </a:rPr>
              <a:t>http://images.yandex.ru/yandsearch?text=%D0%BA%D0%B0%D1%80%D1%82%D0%B8%D0%BD%D0%BA%D0%B8%20%D0%B1%D0%BE%D0%B3%20%D1%81%D0%BE%D0%BB%D0%BD%D1%86%D0%B0&amp;pos=20&amp;uinfo=sw-1349-sh-677-fw-1124-fh-471-pd-1&amp;rpt=simage&amp;img_url=http%3A%2F%2Fwww.fingus.ru%2Fpict%2Fpict1%2Fbogi_egypta.jpg</a:t>
            </a:r>
            <a:endParaRPr lang="ru-RU" dirty="0"/>
          </a:p>
          <a:p>
            <a:r>
              <a:rPr lang="ru-RU" dirty="0"/>
              <a:t>бог солнца</a:t>
            </a:r>
          </a:p>
          <a:p>
            <a:r>
              <a:rPr lang="ru-RU" u="sng" dirty="0">
                <a:hlinkClick r:id="rId3"/>
              </a:rPr>
              <a:t>http://images.yandex.ru/yandsearch?p=1&amp;text=%D0%BA%D0%B0%D1%80%D1%82%D0%B8%D0%BD%D0%BA%D0%B8%20%D0%B1%D0%BE%D0%B3%D0%B8%D0%BD%D1%8F%20%D0%BB%D1%83%D0%BD%D1%8B&amp;pos=45&amp;uinfo=sw-1349-sh-677-fw-1107-fh-471-pd-1&amp;rpt=simage&amp;img_url=http%3A%2F%2Fwww.noiportal.hu%2Fimages%2Fcikkek%2F9655_artemisz1.jpg</a:t>
            </a:r>
            <a:endParaRPr lang="ru-RU" dirty="0"/>
          </a:p>
          <a:p>
            <a:r>
              <a:rPr lang="ru-RU" dirty="0"/>
              <a:t>богиня луны</a:t>
            </a:r>
          </a:p>
          <a:p>
            <a:r>
              <a:rPr lang="ru-RU" u="sng" dirty="0">
                <a:hlinkClick r:id="rId4"/>
              </a:rPr>
              <a:t>http://images.yandex.ru/yandsearch?text=%D0%91%D0%BE%D0%B3%20%D0%B2%20%D1%88%D0%BA%D1%83%D1%80%D0%B5%20%D0%B6%D0%B8%D0%B2%D0%BE%D1%82%D0%BD%D0%BE%D0%B3%D0%BE&amp;pos=2&amp;uinfo=sw-1349-sh-634-fw-1124-fh-448-pd-1&amp;rpt=simage&amp;img_url=http%3A%2F%2Fupload.wikimedia.org%2Fwikipedia%2Fcommons%2Fthumb%2F7%2F71%2FSeshat.svg%2F265px-Seshat.svg.png</a:t>
            </a:r>
            <a:endParaRPr lang="ru-RU" dirty="0"/>
          </a:p>
          <a:p>
            <a:r>
              <a:rPr lang="ru-RU" dirty="0"/>
              <a:t>бог в шкуре животного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2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70000" lnSpcReduction="20000"/>
          </a:bodyPr>
          <a:lstStyle/>
          <a:p>
            <a:r>
              <a:rPr lang="ru-RU" u="sng" dirty="0">
                <a:hlinkClick r:id="rId2"/>
              </a:rPr>
              <a:t>http://images.yandex.ru/yandsearch?text=%D0%91%D0%BE%D0%B3%20%D0%B2%D0%BE%D1%83%D0%B4%D0%B5%D0%BD&amp;pos=0&amp;uinfo=sw-1349-sh-634-fw-1124-fh-448-pd-1&amp;rpt=simage&amp;img_url=http%3A%2F%2Ffc06.deviantart.net%2Ffs15%2Ff%2F2007%2F335%2F9%2F5%2F9536759fc61fa403.jpg</a:t>
            </a:r>
            <a:endParaRPr lang="ru-RU" dirty="0"/>
          </a:p>
          <a:p>
            <a:r>
              <a:rPr lang="ru-RU" dirty="0"/>
              <a:t>бог </a:t>
            </a:r>
            <a:r>
              <a:rPr lang="ru-RU" dirty="0" err="1"/>
              <a:t>воуден</a:t>
            </a:r>
            <a:endParaRPr lang="ru-RU" dirty="0"/>
          </a:p>
          <a:p>
            <a:r>
              <a:rPr lang="ru-RU" u="sng" dirty="0">
                <a:hlinkClick r:id="rId3"/>
              </a:rPr>
              <a:t>http://images.yandex.ru/yandsearch?text=%D0%91%D0%BE%D0%B3%20%D0%A2%D0%BE%D1%80&amp;pos=0&amp;uinfo=sw-1349-sh-634-fw-1124-fh-448-pd-1&amp;rpt=simage&amp;img_url=http%3A%2F%2Fimg.narodna.pravda.com.ua%2Fimages%2Fdoc%2F1%2F0%2F10f12-405px0thor.jpg</a:t>
            </a:r>
            <a:endParaRPr lang="ru-RU" dirty="0"/>
          </a:p>
          <a:p>
            <a:r>
              <a:rPr lang="ru-RU" dirty="0"/>
              <a:t>Бог Тор</a:t>
            </a:r>
          </a:p>
          <a:p>
            <a:r>
              <a:rPr lang="ru-RU" u="sng" dirty="0">
                <a:hlinkClick r:id="rId4"/>
              </a:rPr>
              <a:t>http://images.yandex.ru/yandsearch?text=%D0%B1%D0%BE%D0%B3%D0%B8%D0%BD%D1%8F%20%D1%84%D1%80%D0%B5%D1%8F&amp;pos=22&amp;uinfo=sw-1349-sh-634-fw-1124-fh-448-pd-1&amp;rpt=simage&amp;img_url=http%3A%2F%2Fstatic.ngs.ru%2Fforum%2Favatar%2F19288b00057a27a19c288ce674f3c99a_132861479747.jpg</a:t>
            </a:r>
            <a:endParaRPr lang="ru-RU" dirty="0"/>
          </a:p>
          <a:p>
            <a:r>
              <a:rPr lang="ru-RU" dirty="0"/>
              <a:t>Богиня </a:t>
            </a:r>
            <a:r>
              <a:rPr lang="ru-RU" dirty="0" err="1"/>
              <a:t>Фрейа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53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80720"/>
          </a:xfrm>
        </p:spPr>
        <p:txBody>
          <a:bodyPr>
            <a:normAutofit/>
          </a:bodyPr>
          <a:lstStyle/>
          <a:p>
            <a:r>
              <a:rPr lang="ru-RU" sz="2000" u="sng" dirty="0">
                <a:hlinkClick r:id="rId2"/>
              </a:rPr>
              <a:t>http://images.yandex.ru/yandsearch?p=3&amp;text=%D0%B8%D0%BC%D0%BF%D0%B5%D1%80%D0%B0%D1%82%D0%BE%D1%80%20%D0%BA%D0%BE%D0%BD%D1%81%D1%82%D0%B0%D0%BD%D1%82%D0%B8%D0%BD%201&amp;pos=112&amp;uinfo=sw-1349-sh-634-fw-1124-fh-448-pd-1&amp;rpt=simage&amp;img_url=http%3A%2F%2Fgoozsm.files.wordpress.com%2F2013%2F01%2Fimperator-konstantin-velikij-kapitolij.jpg%3Fw%3D226%26h%3D300</a:t>
            </a:r>
            <a:endParaRPr lang="ru-RU" sz="2000" dirty="0"/>
          </a:p>
          <a:p>
            <a:r>
              <a:rPr lang="ru-RU" sz="2000" dirty="0"/>
              <a:t>Император Константин</a:t>
            </a:r>
          </a:p>
          <a:p>
            <a:r>
              <a:rPr lang="ru-RU" sz="2000" u="sng" dirty="0">
                <a:hlinkClick r:id="rId3"/>
              </a:rPr>
              <a:t>http://www.rodichenkov.ru/Curious/week-day_names</a:t>
            </a:r>
            <a:r>
              <a:rPr lang="ru-RU" sz="2000" u="sng" dirty="0" smtClean="0">
                <a:hlinkClick r:id="rId3"/>
              </a:rPr>
              <a:t>/-</a:t>
            </a:r>
            <a:r>
              <a:rPr lang="ru-RU" sz="2000" u="sng" dirty="0" smtClean="0"/>
              <a:t> материал к содержанию презентации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1851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476672"/>
            <a:ext cx="15938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Sunday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69555" y="3311406"/>
            <a:ext cx="165132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Monday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61752" y="2329960"/>
            <a:ext cx="21071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Tuesday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4284794"/>
            <a:ext cx="28957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Wednesday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04887" y="4992680"/>
            <a:ext cx="228284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Thursday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6506" y="1616200"/>
            <a:ext cx="2218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Friday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62850" y="754170"/>
            <a:ext cx="3196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Saturday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8355" y="2249577"/>
            <a:ext cx="60291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astasiaScript" pitchFamily="2" charset="0"/>
              </a:rPr>
              <a:t>Английская неделя</a:t>
            </a:r>
          </a:p>
          <a:p>
            <a:pPr algn="ctr"/>
            <a:r>
              <a:rPr lang="ru-RU" sz="40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astasiaScript" pitchFamily="2" charset="0"/>
              </a:rPr>
              <a:t>С божественным приветом!</a:t>
            </a:r>
          </a:p>
        </p:txBody>
      </p:sp>
    </p:spTree>
    <p:extLst>
      <p:ext uri="{BB962C8B-B14F-4D97-AF65-F5344CB8AC3E}">
        <p14:creationId xmlns:p14="http://schemas.microsoft.com/office/powerpoint/2010/main" val="29507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711876">
            <a:off x="1193535" y="1926704"/>
            <a:ext cx="682270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astasiaScript" pitchFamily="2" charset="0"/>
              </a:rPr>
              <a:t>Откуда произошли названия дней </a:t>
            </a:r>
          </a:p>
          <a:p>
            <a:pPr algn="ctr"/>
            <a:r>
              <a:rPr lang="ru-RU" sz="4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astasiaScript" pitchFamily="2" charset="0"/>
              </a:rPr>
              <a:t>Недели в английском языке</a:t>
            </a:r>
            <a:endParaRPr lang="ru-RU" sz="4400" b="1" cap="none" spc="0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astasia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62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620688"/>
            <a:ext cx="52920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nastasiaScript" pitchFamily="2" charset="0"/>
              </a:rPr>
              <a:t>Боги, которым поклонялись саксонские предки британцев, были довольно многочисленны, однако те, от которых получили названия дни недели, были главными объектами их </a:t>
            </a:r>
            <a:r>
              <a:rPr lang="ru-RU" sz="3600" b="1" dirty="0" smtClean="0">
                <a:latin typeface="AnastasiaScript" pitchFamily="2" charset="0"/>
              </a:rPr>
              <a:t> поклонения.</a:t>
            </a:r>
            <a:endParaRPr lang="ru-RU" sz="3600" b="1" dirty="0">
              <a:latin typeface="Anastasia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23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23054"/>
            <a:ext cx="2828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Бог Солнца (Сан)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33137"/>
            <a:ext cx="6408712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Этот идол, представлявший дневное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светило. В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знак особого преклонения перед этим божеством древние саксонцы посвятили ему первый день недели, который они называли «</a:t>
            </a:r>
            <a:r>
              <a:rPr lang="ru-RU" sz="2800" u="sng" dirty="0" err="1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Сан’з</a:t>
            </a:r>
            <a:r>
              <a:rPr lang="ru-RU" sz="2800" u="sng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800" u="sng" dirty="0" err="1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дег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». Отсюда и происходит современное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Sunday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– воскресенье.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Documents and Settings\Администратор\Рабочий стол\презентация Дни недели\ogoom.com_1345765000_um5kbtwrdptx0jq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25832"/>
            <a:ext cx="2599952" cy="436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05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764704"/>
            <a:ext cx="561662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 smtClean="0">
                <a:latin typeface="Comic Sans MS" pitchFamily="66" charset="0"/>
              </a:rPr>
              <a:t>Sunday’s</a:t>
            </a:r>
            <a:r>
              <a:rPr lang="ru-RU" sz="2800" b="1" i="1" dirty="0" smtClean="0">
                <a:latin typeface="Comic Sans MS" pitchFamily="66" charset="0"/>
              </a:rPr>
              <a:t> </a:t>
            </a:r>
            <a:r>
              <a:rPr lang="ru-RU" sz="2800" b="1" i="1" dirty="0" err="1" smtClean="0">
                <a:latin typeface="Comic Sans MS" pitchFamily="66" charset="0"/>
              </a:rPr>
              <a:t>child</a:t>
            </a:r>
            <a:r>
              <a:rPr lang="ru-RU" sz="2400" i="1" dirty="0" smtClean="0">
                <a:latin typeface="Comic Sans MS" pitchFamily="66" charset="0"/>
              </a:rPr>
              <a:t> </a:t>
            </a:r>
            <a:r>
              <a:rPr lang="ru-RU" sz="2400" dirty="0" smtClean="0">
                <a:latin typeface="Comic Sans MS" pitchFamily="66" charset="0"/>
              </a:rPr>
              <a:t>– дитя, родившееся в воскресенье или в переносном значении – человек, которому везет;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800" b="1" i="1" dirty="0" err="1" smtClean="0">
                <a:latin typeface="Comic Sans MS" pitchFamily="66" charset="0"/>
              </a:rPr>
              <a:t>When</a:t>
            </a:r>
            <a:r>
              <a:rPr lang="ru-RU" sz="2800" b="1" i="1" dirty="0" smtClean="0">
                <a:latin typeface="Comic Sans MS" pitchFamily="66" charset="0"/>
              </a:rPr>
              <a:t> </a:t>
            </a:r>
            <a:r>
              <a:rPr lang="ru-RU" sz="2800" b="1" i="1" dirty="0" err="1" smtClean="0">
                <a:latin typeface="Comic Sans MS" pitchFamily="66" charset="0"/>
              </a:rPr>
              <a:t>two</a:t>
            </a:r>
            <a:r>
              <a:rPr lang="ru-RU" sz="2800" b="1" i="1" dirty="0" smtClean="0">
                <a:latin typeface="Comic Sans MS" pitchFamily="66" charset="0"/>
              </a:rPr>
              <a:t> </a:t>
            </a:r>
            <a:r>
              <a:rPr lang="ru-RU" sz="2800" b="1" i="1" dirty="0" err="1" smtClean="0">
                <a:latin typeface="Comic Sans MS" pitchFamily="66" charset="0"/>
              </a:rPr>
              <a:t>Sundays</a:t>
            </a:r>
            <a:r>
              <a:rPr lang="ru-RU" sz="2800" b="1" i="1" dirty="0" smtClean="0">
                <a:latin typeface="Comic Sans MS" pitchFamily="66" charset="0"/>
              </a:rPr>
              <a:t> </a:t>
            </a:r>
            <a:r>
              <a:rPr lang="ru-RU" sz="2800" b="1" i="1" dirty="0" err="1" smtClean="0">
                <a:latin typeface="Comic Sans MS" pitchFamily="66" charset="0"/>
              </a:rPr>
              <a:t>come</a:t>
            </a:r>
            <a:r>
              <a:rPr lang="ru-RU" sz="2800" b="1" i="1" dirty="0" smtClean="0">
                <a:latin typeface="Comic Sans MS" pitchFamily="66" charset="0"/>
              </a:rPr>
              <a:t>/</a:t>
            </a:r>
            <a:r>
              <a:rPr lang="ru-RU" sz="2800" b="1" i="1" dirty="0" err="1" smtClean="0">
                <a:latin typeface="Comic Sans MS" pitchFamily="66" charset="0"/>
              </a:rPr>
              <a:t>meet</a:t>
            </a:r>
            <a:r>
              <a:rPr lang="ru-RU" sz="2800" b="1" i="1" dirty="0" smtClean="0">
                <a:latin typeface="Comic Sans MS" pitchFamily="66" charset="0"/>
              </a:rPr>
              <a:t> </a:t>
            </a:r>
            <a:r>
              <a:rPr lang="ru-RU" sz="2800" b="1" i="1" dirty="0" err="1" smtClean="0">
                <a:latin typeface="Comic Sans MS" pitchFamily="66" charset="0"/>
              </a:rPr>
              <a:t>together</a:t>
            </a:r>
            <a:r>
              <a:rPr lang="ru-RU" sz="2800" b="1" dirty="0" smtClean="0">
                <a:latin typeface="Comic Sans MS" pitchFamily="66" charset="0"/>
              </a:rPr>
              <a:t> </a:t>
            </a:r>
            <a:r>
              <a:rPr lang="ru-RU" sz="2400" dirty="0" smtClean="0">
                <a:latin typeface="Comic Sans MS" pitchFamily="66" charset="0"/>
              </a:rPr>
              <a:t>– “когда воскресенья пересекутся”, то есть “никогда”;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800" b="1" i="1" dirty="0" err="1" smtClean="0">
                <a:latin typeface="Comic Sans MS" pitchFamily="66" charset="0"/>
              </a:rPr>
              <a:t>Sunday</a:t>
            </a:r>
            <a:r>
              <a:rPr lang="ru-RU" sz="2800" b="1" i="1" dirty="0" smtClean="0">
                <a:latin typeface="Comic Sans MS" pitchFamily="66" charset="0"/>
              </a:rPr>
              <a:t> </a:t>
            </a:r>
            <a:r>
              <a:rPr lang="ru-RU" sz="2800" b="1" i="1" dirty="0" err="1" smtClean="0">
                <a:latin typeface="Comic Sans MS" pitchFamily="66" charset="0"/>
              </a:rPr>
              <a:t>face</a:t>
            </a:r>
            <a:r>
              <a:rPr lang="ru-RU" sz="2400" i="1" dirty="0" smtClean="0">
                <a:latin typeface="Comic Sans MS" pitchFamily="66" charset="0"/>
              </a:rPr>
              <a:t> </a:t>
            </a:r>
            <a:r>
              <a:rPr lang="ru-RU" sz="2400" dirty="0" smtClean="0">
                <a:latin typeface="Comic Sans MS" pitchFamily="66" charset="0"/>
              </a:rPr>
              <a:t>– двуличный человек или человек, который лицемерит.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16632"/>
            <a:ext cx="54726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Comic Sans MS" pitchFamily="66" charset="0"/>
              </a:rPr>
              <a:t>Богиня Луны (Мун</a:t>
            </a:r>
            <a:r>
              <a:rPr lang="ru-RU" sz="2800" b="1" dirty="0" smtClean="0">
                <a:latin typeface="Comic Sans MS" pitchFamily="66" charset="0"/>
              </a:rPr>
              <a:t>)</a:t>
            </a:r>
          </a:p>
          <a:p>
            <a:r>
              <a:rPr lang="ru-RU" sz="2400" b="1" dirty="0">
                <a:latin typeface="Comic Sans MS" pitchFamily="66" charset="0"/>
              </a:rPr>
              <a:t/>
            </a:r>
            <a:br>
              <a:rPr lang="ru-RU" sz="2400" b="1" dirty="0">
                <a:latin typeface="Comic Sans MS" pitchFamily="66" charset="0"/>
              </a:rPr>
            </a:br>
            <a:r>
              <a:rPr lang="ru-RU" sz="2400" dirty="0">
                <a:latin typeface="Comic Sans MS" pitchFamily="66" charset="0"/>
              </a:rPr>
              <a:t>Она считалась следующей по старшинству и почиталась во второй день недели, называвшийся «</a:t>
            </a:r>
            <a:r>
              <a:rPr lang="ru-RU" sz="2400" dirty="0" err="1">
                <a:latin typeface="Comic Sans MS" pitchFamily="66" charset="0"/>
              </a:rPr>
              <a:t>Мун’з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дег</a:t>
            </a:r>
            <a:r>
              <a:rPr lang="ru-RU" sz="2400" dirty="0">
                <a:latin typeface="Comic Sans MS" pitchFamily="66" charset="0"/>
              </a:rPr>
              <a:t>». Отсюда современное </a:t>
            </a:r>
            <a:r>
              <a:rPr lang="ru-RU" sz="3200" u="sng" dirty="0" err="1">
                <a:latin typeface="Comic Sans MS" pitchFamily="66" charset="0"/>
              </a:rPr>
              <a:t>Monday</a:t>
            </a:r>
            <a:r>
              <a:rPr lang="ru-RU" sz="2400" dirty="0">
                <a:latin typeface="Comic Sans MS" pitchFamily="66" charset="0"/>
              </a:rPr>
              <a:t> — понедельник. Эта богиня изображалась одетой в короткое платье с капюшоном, у которого были длинные уши.</a:t>
            </a:r>
          </a:p>
        </p:txBody>
      </p:sp>
      <p:pic>
        <p:nvPicPr>
          <p:cNvPr id="7170" name="Picture 2" descr="C:\Documents and Settings\Администратор\Рабочий стол\презентация Дни недели\moon-pow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5801">
            <a:off x="5567054" y="2284850"/>
            <a:ext cx="3244006" cy="420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0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836712"/>
            <a:ext cx="581439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err="1">
                <a:latin typeface="Comic Sans MS" pitchFamily="66" charset="0"/>
              </a:rPr>
              <a:t>Black</a:t>
            </a:r>
            <a:r>
              <a:rPr lang="ru-RU" sz="2800" i="1" dirty="0">
                <a:latin typeface="Comic Sans MS" pitchFamily="66" charset="0"/>
              </a:rPr>
              <a:t> </a:t>
            </a:r>
            <a:r>
              <a:rPr lang="ru-RU" sz="2800" i="1" dirty="0" err="1">
                <a:latin typeface="Comic Sans MS" pitchFamily="66" charset="0"/>
              </a:rPr>
              <a:t>Monday</a:t>
            </a:r>
            <a:r>
              <a:rPr lang="ru-RU" sz="2400" i="1" dirty="0">
                <a:latin typeface="Comic Sans MS" pitchFamily="66" charset="0"/>
              </a:rPr>
              <a:t> </a:t>
            </a:r>
            <a:r>
              <a:rPr lang="ru-RU" sz="2400" dirty="0">
                <a:latin typeface="Comic Sans MS" pitchFamily="66" charset="0"/>
              </a:rPr>
              <a:t>– первый понедельник после отпуска или каникул</a:t>
            </a:r>
            <a:r>
              <a:rPr lang="ru-RU" sz="2400" dirty="0" smtClean="0">
                <a:latin typeface="Comic Sans MS" pitchFamily="66" charset="0"/>
              </a:rPr>
              <a:t>;</a:t>
            </a:r>
          </a:p>
          <a:p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800" i="1" dirty="0" err="1">
                <a:latin typeface="Comic Sans MS" pitchFamily="66" charset="0"/>
              </a:rPr>
              <a:t>Fat</a:t>
            </a:r>
            <a:r>
              <a:rPr lang="ru-RU" sz="2800" i="1" dirty="0">
                <a:latin typeface="Comic Sans MS" pitchFamily="66" charset="0"/>
              </a:rPr>
              <a:t> </a:t>
            </a:r>
            <a:r>
              <a:rPr lang="ru-RU" sz="2800" i="1" dirty="0" err="1">
                <a:latin typeface="Comic Sans MS" pitchFamily="66" charset="0"/>
              </a:rPr>
              <a:t>Monday</a:t>
            </a:r>
            <a:r>
              <a:rPr lang="ru-RU" sz="2400" i="1" dirty="0">
                <a:latin typeface="Comic Sans MS" pitchFamily="66" charset="0"/>
              </a:rPr>
              <a:t> </a:t>
            </a:r>
            <a:r>
              <a:rPr lang="ru-RU" sz="2400" dirty="0">
                <a:latin typeface="Comic Sans MS" pitchFamily="66" charset="0"/>
              </a:rPr>
              <a:t>– понедельник перед Великим постом</a:t>
            </a:r>
            <a:r>
              <a:rPr lang="ru-RU" sz="2400" dirty="0" smtClean="0">
                <a:latin typeface="Comic Sans MS" pitchFamily="66" charset="0"/>
              </a:rPr>
              <a:t>;</a:t>
            </a:r>
          </a:p>
          <a:p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800" i="1" dirty="0" err="1">
                <a:latin typeface="Comic Sans MS" pitchFamily="66" charset="0"/>
              </a:rPr>
              <a:t>Monday</a:t>
            </a:r>
            <a:r>
              <a:rPr lang="ru-RU" sz="2800" i="1" dirty="0">
                <a:latin typeface="Comic Sans MS" pitchFamily="66" charset="0"/>
              </a:rPr>
              <a:t> </a:t>
            </a:r>
            <a:r>
              <a:rPr lang="ru-RU" sz="2800" i="1" dirty="0" err="1">
                <a:latin typeface="Comic Sans MS" pitchFamily="66" charset="0"/>
              </a:rPr>
              <a:t>feeling</a:t>
            </a:r>
            <a:r>
              <a:rPr lang="ru-RU" sz="2400" i="1" dirty="0">
                <a:latin typeface="Comic Sans MS" pitchFamily="66" charset="0"/>
              </a:rPr>
              <a:t> </a:t>
            </a:r>
            <a:r>
              <a:rPr lang="ru-RU" sz="2400" dirty="0">
                <a:latin typeface="Comic Sans MS" pitchFamily="66" charset="0"/>
              </a:rPr>
              <a:t>– после воскресенья нежелание приступать к работе.</a:t>
            </a:r>
          </a:p>
        </p:txBody>
      </p:sp>
    </p:spTree>
    <p:extLst>
      <p:ext uri="{BB962C8B-B14F-4D97-AF65-F5344CB8AC3E}">
        <p14:creationId xmlns:p14="http://schemas.microsoft.com/office/powerpoint/2010/main" val="39329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Администратор\Рабочий стол\Обои\background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-257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114" y="98132"/>
            <a:ext cx="7240190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Comic Sans MS" pitchFamily="66" charset="0"/>
              </a:rPr>
              <a:t>Бог </a:t>
            </a:r>
            <a:r>
              <a:rPr lang="ru-RU" b="1" dirty="0" err="1">
                <a:latin typeface="Comic Sans MS" pitchFamily="66" charset="0"/>
              </a:rPr>
              <a:t>Тьюско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r>
              <a:rPr lang="ru-RU" sz="2800" dirty="0" err="1">
                <a:latin typeface="Comic Sans MS" pitchFamily="66" charset="0"/>
              </a:rPr>
              <a:t>Тьюско</a:t>
            </a:r>
            <a:r>
              <a:rPr lang="ru-RU" sz="2800" dirty="0">
                <a:latin typeface="Comic Sans MS" pitchFamily="66" charset="0"/>
              </a:rPr>
              <a:t> вначале почитался как отец и первый представитель тевтонской расы, однако затем ему стали поклоняться как сыну Земли. </a:t>
            </a:r>
            <a:r>
              <a:rPr lang="ru-RU" sz="2800" dirty="0" smtClean="0">
                <a:latin typeface="Comic Sans MS" pitchFamily="66" charset="0"/>
              </a:rPr>
              <a:t>У </a:t>
            </a:r>
            <a:r>
              <a:rPr lang="ru-RU" sz="2800" dirty="0">
                <a:latin typeface="Comic Sans MS" pitchFamily="66" charset="0"/>
              </a:rPr>
              <a:t>саксонцев ему был посвящен третий день недели, называвшийся вначале «</a:t>
            </a:r>
            <a:r>
              <a:rPr lang="ru-RU" sz="2800" dirty="0" err="1">
                <a:latin typeface="Comic Sans MS" pitchFamily="66" charset="0"/>
              </a:rPr>
              <a:t>Тьюско'з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дег</a:t>
            </a:r>
            <a:r>
              <a:rPr lang="ru-RU" sz="2800" dirty="0">
                <a:latin typeface="Comic Sans MS" pitchFamily="66" charset="0"/>
              </a:rPr>
              <a:t>», что в современном английском языке трансформировалось в </a:t>
            </a:r>
            <a:endParaRPr lang="ru-RU" sz="2400" b="1" u="sng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400" b="1" u="sng" dirty="0" err="1" smtClean="0">
                <a:latin typeface="Comic Sans MS" pitchFamily="66" charset="0"/>
              </a:rPr>
              <a:t>Tuesday</a:t>
            </a:r>
            <a:r>
              <a:rPr lang="ru-RU" sz="2400" b="1" u="sng" dirty="0" smtClean="0">
                <a:latin typeface="Comic Sans MS" pitchFamily="66" charset="0"/>
              </a:rPr>
              <a:t> </a:t>
            </a:r>
            <a:r>
              <a:rPr lang="ru-RU" sz="2400" b="1" u="sng" dirty="0">
                <a:latin typeface="Comic Sans MS" pitchFamily="66" charset="0"/>
              </a:rPr>
              <a:t>— вторник.</a:t>
            </a:r>
          </a:p>
        </p:txBody>
      </p:sp>
      <p:pic>
        <p:nvPicPr>
          <p:cNvPr id="9" name="Picture 2" descr="C:\Documents and Settings\Администратор\Рабочий стол\презентация Дни недели\265px-Seshat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073" y="203596"/>
            <a:ext cx="2387814" cy="538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89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298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Используемые материалы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2013-10-13T14:44:09Z</dcterms:created>
  <dcterms:modified xsi:type="dcterms:W3CDTF">2013-10-14T12:34:29Z</dcterms:modified>
</cp:coreProperties>
</file>