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84704B7-82EE-42A5-A136-BF147810E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AAB3E-AC19-4B0A-A891-740719F0F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95620-A6AC-4217-A3EC-6EFC6C856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4DD6279-91EC-4EB3-8784-19F764E4F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DD1E-CFDC-48CE-8234-63D855E2B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33E4C-FC50-432A-810A-04258C5D9E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122CC80-63A2-4F3C-B5BB-2B28DA672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5BCCF-B220-4A66-9D34-88E502E81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A6989-2C6B-4B4F-A18D-DAB0F39B5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898EF-AE02-4D88-A1D6-FA400C23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F2CC-06D2-4291-AAB4-190496EAE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E71512-DDB1-46D3-BFB2-E0AFA54AF2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357298"/>
            <a:ext cx="8458200" cy="1222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Японія</a:t>
            </a:r>
            <a:r>
              <a:rPr lang="ru-RU" dirty="0" smtClean="0"/>
              <a:t> на шляху </a:t>
            </a:r>
            <a:r>
              <a:rPr lang="ru-RU" dirty="0" err="1" smtClean="0"/>
              <a:t>модернізації</a:t>
            </a:r>
            <a:endParaRPr 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488" y="4572008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VSIGDZ.COM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Intel\Documents\vsigd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8426560" cy="2360027"/>
          </a:xfrm>
          <a:prstGeom prst="rect">
            <a:avLst/>
          </a:prstGeom>
          <a:noFill/>
        </p:spPr>
      </p:pic>
      <p:pic>
        <p:nvPicPr>
          <p:cNvPr id="1027" name="Picture 3" descr="C:\Users\Intel\Documents\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461000"/>
            <a:ext cx="4953000" cy="1397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Японія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19 </a:t>
            </a:r>
            <a:r>
              <a:rPr lang="ru-RU" dirty="0" err="1" smtClean="0"/>
              <a:t>століття</a:t>
            </a:r>
            <a:endParaRPr lang="ru-RU" dirty="0" smtClean="0"/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4608513" cy="573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</a:t>
            </a:r>
          </a:p>
        </p:txBody>
      </p:sp>
      <p:pic>
        <p:nvPicPr>
          <p:cNvPr id="1029" name="Picture 27" descr="28456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35290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3" descr="b0a32d6fe7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268413"/>
            <a:ext cx="37798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3"/>
            <a:ext cx="4910142" cy="2874970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Аж до </a:t>
            </a:r>
            <a:r>
              <a:rPr lang="ru-RU" sz="2000" dirty="0" err="1" smtClean="0"/>
              <a:t>середини</a:t>
            </a:r>
            <a:r>
              <a:rPr lang="ru-RU" sz="2000" dirty="0" smtClean="0"/>
              <a:t> 19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феодальної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країною</a:t>
            </a:r>
            <a:r>
              <a:rPr lang="ru-RU" sz="2000" dirty="0" smtClean="0"/>
              <a:t>. </a:t>
            </a:r>
            <a:r>
              <a:rPr lang="ru-RU" sz="2000" dirty="0" err="1" smtClean="0"/>
              <a:t>Японія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формальною. </a:t>
            </a:r>
            <a:r>
              <a:rPr lang="ru-RU" sz="2000" dirty="0" err="1" smtClean="0"/>
              <a:t>Феодалів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називали</a:t>
            </a:r>
            <a:r>
              <a:rPr lang="ru-RU" sz="2000" dirty="0" smtClean="0"/>
              <a:t> «дайме». А голову </a:t>
            </a:r>
            <a:r>
              <a:rPr lang="ru-RU" sz="2000" dirty="0" err="1" smtClean="0"/>
              <a:t>найбільшого</a:t>
            </a:r>
            <a:r>
              <a:rPr lang="ru-RU" sz="2000" dirty="0" smtClean="0"/>
              <a:t> клану </a:t>
            </a:r>
            <a:r>
              <a:rPr lang="ru-RU" sz="2000" dirty="0" err="1" smtClean="0"/>
              <a:t>Тогува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сегуном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управляв </a:t>
            </a:r>
            <a:r>
              <a:rPr lang="ru-RU" sz="2000" dirty="0" err="1" smtClean="0"/>
              <a:t>країною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імператора</a:t>
            </a:r>
            <a:r>
              <a:rPr lang="ru-RU" sz="2000" dirty="0" smtClean="0"/>
              <a:t>. Цей режим </a:t>
            </a:r>
            <a:r>
              <a:rPr lang="ru-RU" sz="2000" dirty="0" err="1" smtClean="0"/>
              <a:t>називався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сьогунатом</a:t>
            </a:r>
            <a:r>
              <a:rPr lang="ru-RU" sz="2000" dirty="0" smtClean="0"/>
              <a:t>. У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мануфактурне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. На них </a:t>
            </a:r>
            <a:r>
              <a:rPr lang="ru-RU" sz="2000" dirty="0" err="1" smtClean="0"/>
              <a:t>використовувалася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праця</a:t>
            </a:r>
            <a:r>
              <a:rPr lang="ru-RU" sz="2000" dirty="0" smtClean="0"/>
              <a:t> </a:t>
            </a:r>
            <a:r>
              <a:rPr lang="ru-RU" sz="2000" dirty="0" err="1" smtClean="0"/>
              <a:t>в'язнів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селян. На </a:t>
            </a:r>
            <a:r>
              <a:rPr lang="ru-RU" sz="2000" dirty="0" err="1" smtClean="0"/>
              <a:t>міжнародній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Японія</a:t>
            </a:r>
            <a:r>
              <a:rPr lang="ru-RU" sz="2000" dirty="0" smtClean="0"/>
              <a:t> </a:t>
            </a:r>
            <a:r>
              <a:rPr lang="ru-RU" sz="2000" dirty="0" err="1" smtClean="0"/>
              <a:t>тяжіла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самоізоляції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країнам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подобалося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хотілося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японські</a:t>
            </a:r>
            <a:r>
              <a:rPr lang="ru-RU" sz="2000" dirty="0" smtClean="0"/>
              <a:t> ринки. У 1854 р. </a:t>
            </a:r>
            <a:r>
              <a:rPr lang="ru-RU" sz="2000" dirty="0" err="1" smtClean="0"/>
              <a:t>американські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кораблі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підійшли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берегів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. </a:t>
            </a:r>
            <a:r>
              <a:rPr lang="ru-RU" sz="2000" dirty="0" err="1" smtClean="0"/>
              <a:t>Загроза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бомбардування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дипломатичний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</a:t>
            </a:r>
            <a:r>
              <a:rPr lang="ru-RU" sz="2000" dirty="0" err="1" smtClean="0"/>
              <a:t>змусило</a:t>
            </a:r>
            <a:r>
              <a:rPr lang="ru-RU" sz="2000" dirty="0" smtClean="0"/>
              <a:t> уряд </a:t>
            </a:r>
            <a:r>
              <a:rPr lang="ru-RU" sz="2000" dirty="0" err="1" smtClean="0"/>
              <a:t>здатися</a:t>
            </a:r>
            <a:r>
              <a:rPr lang="ru-RU" sz="2000" dirty="0" smtClean="0"/>
              <a:t>. По не </a:t>
            </a:r>
            <a:r>
              <a:rPr lang="ru-RU" sz="2000" dirty="0" err="1" smtClean="0"/>
              <a:t>вигідному</a:t>
            </a:r>
            <a:r>
              <a:rPr lang="ru-RU" sz="2000" dirty="0" smtClean="0"/>
              <a:t> договором порти 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відкриті</a:t>
            </a:r>
            <a:r>
              <a:rPr lang="ru-RU" sz="2000" dirty="0" smtClean="0"/>
              <a:t> для ввозу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маленькі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мита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економічної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. І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великих </a:t>
            </a:r>
            <a:r>
              <a:rPr lang="ru-RU" sz="2000" dirty="0" err="1" smtClean="0"/>
              <a:t>податках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невдоволення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9" grpId="0"/>
      <p:bldP spid="1218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err="1" smtClean="0"/>
              <a:t>Реставрація</a:t>
            </a:r>
            <a:r>
              <a:rPr lang="ru-RU" dirty="0" smtClean="0"/>
              <a:t> </a:t>
            </a:r>
            <a:r>
              <a:rPr lang="ru-RU" dirty="0" err="1" smtClean="0"/>
              <a:t>Мєйдзі</a:t>
            </a:r>
            <a:endParaRPr lang="ru-RU" dirty="0" smtClean="0"/>
          </a:p>
        </p:txBody>
      </p:sp>
      <p:pic>
        <p:nvPicPr>
          <p:cNvPr id="2053" name="Picture 17" descr="49690139f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141663"/>
            <a:ext cx="28956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9" descr="meiji_peri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125538"/>
            <a:ext cx="20161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1285860"/>
            <a:ext cx="52864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Реставрація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відома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як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 </a:t>
            </a:r>
            <a:r>
              <a:rPr lang="ru-RU" sz="1400" dirty="0" err="1" smtClean="0"/>
              <a:t>Ісин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Революція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, - низка </a:t>
            </a:r>
            <a:r>
              <a:rPr lang="ru-RU" sz="1400" dirty="0" err="1" smtClean="0"/>
              <a:t>подій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призвела</a:t>
            </a:r>
            <a:r>
              <a:rPr lang="ru-RU" sz="1400" dirty="0" smtClean="0"/>
              <a:t> до </a:t>
            </a:r>
            <a:r>
              <a:rPr lang="ru-RU" sz="1400" dirty="0" err="1" smtClean="0"/>
              <a:t>значних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</a:t>
            </a:r>
            <a:r>
              <a:rPr lang="ru-RU" sz="1400" dirty="0" smtClean="0"/>
              <a:t> в </a:t>
            </a:r>
            <a:r>
              <a:rPr lang="ru-RU" sz="1400" dirty="0" err="1" smtClean="0"/>
              <a:t>японській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соціальній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структурі</a:t>
            </a:r>
            <a:r>
              <a:rPr lang="ru-RU" sz="1400" dirty="0" smtClean="0"/>
              <a:t>. </a:t>
            </a:r>
            <a:r>
              <a:rPr lang="ru-RU" sz="1400" dirty="0" err="1" smtClean="0"/>
              <a:t>Чотирирічний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період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1866 по 1869 </a:t>
            </a:r>
            <a:r>
              <a:rPr lang="ru-RU" sz="1400" dirty="0" err="1" smtClean="0"/>
              <a:t>рр</a:t>
            </a:r>
            <a:r>
              <a:rPr lang="ru-RU" sz="1400" dirty="0" smtClean="0"/>
              <a:t>.,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включає</a:t>
            </a:r>
            <a:r>
              <a:rPr lang="ru-RU" sz="1400" dirty="0" smtClean="0"/>
              <a:t> в себе </a:t>
            </a:r>
            <a:r>
              <a:rPr lang="ru-RU" sz="1400" dirty="0" err="1" smtClean="0"/>
              <a:t>останні</a:t>
            </a:r>
            <a:r>
              <a:rPr lang="ru-RU" sz="1400" dirty="0" smtClean="0"/>
              <a:t> роки </a:t>
            </a:r>
            <a:r>
              <a:rPr lang="ru-RU" sz="1400" dirty="0" err="1" smtClean="0"/>
              <a:t>періоду</a:t>
            </a:r>
            <a:r>
              <a:rPr lang="ru-RU" sz="1400" dirty="0" smtClean="0"/>
              <a:t> </a:t>
            </a:r>
            <a:r>
              <a:rPr lang="ru-RU" sz="1400" dirty="0" err="1" smtClean="0"/>
              <a:t>Едо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початок </a:t>
            </a:r>
            <a:r>
              <a:rPr lang="ru-RU" sz="1400" dirty="0" err="1" smtClean="0"/>
              <a:t>періоду</a:t>
            </a:r>
            <a:r>
              <a:rPr lang="ru-RU" sz="1400" dirty="0" smtClean="0"/>
              <a:t>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. </a:t>
            </a:r>
            <a:r>
              <a:rPr lang="ru-RU" sz="1400" dirty="0" err="1" smtClean="0"/>
              <a:t>Реставрація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прямим </a:t>
            </a:r>
            <a:r>
              <a:rPr lang="ru-RU" sz="1400" dirty="0" err="1" smtClean="0"/>
              <a:t>наслідком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Японії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Західних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прибуття</a:t>
            </a:r>
            <a:r>
              <a:rPr lang="ru-RU" sz="1400" dirty="0" smtClean="0"/>
              <a:t> «</a:t>
            </a:r>
            <a:r>
              <a:rPr lang="ru-RU" sz="1400" dirty="0" err="1" smtClean="0"/>
              <a:t>чорних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кораблів</a:t>
            </a:r>
            <a:r>
              <a:rPr lang="ru-RU" sz="1400" dirty="0" smtClean="0"/>
              <a:t>» коммодора </a:t>
            </a:r>
            <a:r>
              <a:rPr lang="ru-RU" sz="1400" dirty="0" err="1" smtClean="0"/>
              <a:t>Метью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Перрі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У 1866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сформувався</a:t>
            </a:r>
            <a:r>
              <a:rPr lang="ru-RU" sz="1400" dirty="0" smtClean="0"/>
              <a:t> альянс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Сайго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Такаморі</a:t>
            </a:r>
            <a:r>
              <a:rPr lang="ru-RU" sz="1400" dirty="0" smtClean="0"/>
              <a:t>, </a:t>
            </a:r>
            <a:r>
              <a:rPr lang="ru-RU" sz="1400" dirty="0" err="1" smtClean="0"/>
              <a:t>лідером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князівства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Сацума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Кідо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Такаесі</a:t>
            </a:r>
            <a:r>
              <a:rPr lang="ru-RU" sz="1400" dirty="0" smtClean="0"/>
              <a:t>, </a:t>
            </a:r>
            <a:r>
              <a:rPr lang="ru-RU" sz="1400" dirty="0" err="1" smtClean="0"/>
              <a:t>лідером</a:t>
            </a:r>
            <a:r>
              <a:rPr lang="ru-RU" sz="1400" dirty="0" smtClean="0"/>
              <a:t> </a:t>
            </a:r>
            <a:r>
              <a:rPr lang="ru-RU" sz="1400" dirty="0" err="1" smtClean="0"/>
              <a:t>князівства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Тесю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поклав</a:t>
            </a:r>
            <a:r>
              <a:rPr lang="ru-RU" sz="1400" dirty="0" smtClean="0"/>
              <a:t> початок </a:t>
            </a:r>
            <a:r>
              <a:rPr lang="ru-RU" sz="1400" dirty="0" err="1" smtClean="0"/>
              <a:t>реставрації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Мейдзі</a:t>
            </a:r>
            <a:r>
              <a:rPr lang="ru-RU" sz="1400" dirty="0" smtClean="0"/>
              <a:t>. Два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</a:t>
            </a:r>
            <a:r>
              <a:rPr lang="ru-RU" sz="1400" dirty="0" err="1" smtClean="0"/>
              <a:t>лідера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підтримували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імператора</a:t>
            </a:r>
            <a:r>
              <a:rPr lang="ru-RU" sz="1400" dirty="0" smtClean="0"/>
              <a:t>. </a:t>
            </a:r>
            <a:r>
              <a:rPr lang="ru-RU" sz="1400" dirty="0" err="1" smtClean="0"/>
              <a:t>Раніше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провінції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кланів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ворогували</a:t>
            </a:r>
            <a:r>
              <a:rPr lang="ru-RU" sz="1400" dirty="0" smtClean="0"/>
              <a:t> один </a:t>
            </a:r>
            <a:r>
              <a:rPr lang="ru-RU" sz="1400" dirty="0" err="1" smtClean="0"/>
              <a:t>з</a:t>
            </a:r>
            <a:r>
              <a:rPr lang="ru-RU" sz="1400" dirty="0" smtClean="0"/>
              <a:t> одним. </a:t>
            </a:r>
            <a:r>
              <a:rPr lang="ru-RU" sz="1400" dirty="0" err="1" smtClean="0"/>
              <a:t>Їх</a:t>
            </a:r>
            <a:r>
              <a:rPr lang="ru-RU" sz="1400" dirty="0" smtClean="0"/>
              <a:t> альянс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організований</a:t>
            </a:r>
            <a:r>
              <a:rPr lang="ru-RU" sz="1400" dirty="0" smtClean="0"/>
              <a:t> за </a:t>
            </a:r>
            <a:r>
              <a:rPr lang="ru-RU" sz="1400" dirty="0" err="1" smtClean="0"/>
              <a:t>допомогою</a:t>
            </a:r>
            <a:r>
              <a:rPr lang="ru-RU" sz="1400" dirty="0" smtClean="0"/>
              <a:t> Сакамото </a:t>
            </a:r>
            <a:r>
              <a:rPr lang="ru-RU" sz="1400" dirty="0" err="1" smtClean="0"/>
              <a:t>реми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метою </a:t>
            </a:r>
            <a:r>
              <a:rPr lang="ru-RU" sz="1400" dirty="0" err="1" smtClean="0"/>
              <a:t>повалення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правління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сьогунату</a:t>
            </a:r>
            <a:r>
              <a:rPr lang="ru-RU" sz="1400" dirty="0" smtClean="0"/>
              <a:t> </a:t>
            </a:r>
            <a:r>
              <a:rPr lang="ru-RU" sz="1400" dirty="0" err="1" smtClean="0"/>
              <a:t>Токугава</a:t>
            </a:r>
            <a:r>
              <a:rPr lang="ru-RU" sz="1400" dirty="0" smtClean="0"/>
              <a:t> (</a:t>
            </a:r>
            <a:r>
              <a:rPr lang="ru-RU" sz="1400" dirty="0" err="1" smtClean="0"/>
              <a:t>бакуфу</a:t>
            </a:r>
            <a:r>
              <a:rPr lang="ru-RU" sz="1400" dirty="0" smtClean="0"/>
              <a:t>)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імператорської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Правління</a:t>
            </a:r>
            <a:r>
              <a:rPr lang="ru-RU" sz="1400" dirty="0" smtClean="0"/>
              <a:t> уряду </a:t>
            </a:r>
            <a:r>
              <a:rPr lang="ru-RU" sz="1400" dirty="0" err="1" smtClean="0"/>
              <a:t>бакуфу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підійшло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офіційного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 9 листопада 1867, коли 15-й </a:t>
            </a:r>
            <a:r>
              <a:rPr lang="ru-RU" sz="1400" dirty="0" err="1" smtClean="0"/>
              <a:t>сьогун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роду </a:t>
            </a:r>
            <a:r>
              <a:rPr lang="ru-RU" sz="1400" dirty="0" err="1" smtClean="0"/>
              <a:t>Токугава</a:t>
            </a:r>
            <a:r>
              <a:rPr lang="ru-RU" sz="1400" dirty="0" smtClean="0"/>
              <a:t>, </a:t>
            </a:r>
            <a:r>
              <a:rPr lang="ru-RU" sz="1400" dirty="0" err="1" smtClean="0"/>
              <a:t>Токугава</a:t>
            </a:r>
            <a:r>
              <a:rPr lang="ru-RU" sz="1400" dirty="0" smtClean="0"/>
              <a:t> </a:t>
            </a:r>
            <a:r>
              <a:rPr lang="ru-RU" sz="1400" dirty="0" err="1" smtClean="0"/>
              <a:t>Есинобу</a:t>
            </a:r>
            <a:r>
              <a:rPr lang="ru-RU" sz="1400" dirty="0" smtClean="0"/>
              <a:t>, «передав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повноваження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розпорядження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Імператора</a:t>
            </a:r>
            <a:r>
              <a:rPr lang="ru-RU" sz="1400" dirty="0" smtClean="0"/>
              <a:t>» </a:t>
            </a:r>
            <a:r>
              <a:rPr lang="ru-RU" sz="1400" dirty="0" err="1" smtClean="0"/>
              <a:t>і</a:t>
            </a:r>
            <a:r>
              <a:rPr lang="ru-RU" sz="1400" dirty="0" smtClean="0"/>
              <a:t> через 10 </a:t>
            </a:r>
            <a:r>
              <a:rPr lang="ru-RU" sz="1400" dirty="0" err="1" smtClean="0"/>
              <a:t>днів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подав у </a:t>
            </a:r>
            <a:r>
              <a:rPr lang="ru-RU" sz="1400" dirty="0" err="1" smtClean="0"/>
              <a:t>відставку</a:t>
            </a:r>
            <a:r>
              <a:rPr lang="ru-RU" sz="1400" dirty="0" smtClean="0"/>
              <a:t>. </a:t>
            </a:r>
            <a:r>
              <a:rPr lang="ru-RU" sz="1400" dirty="0" err="1" smtClean="0"/>
              <a:t>Фактично</a:t>
            </a:r>
            <a:r>
              <a:rPr lang="ru-RU" sz="1400" dirty="0" smtClean="0"/>
              <a:t>,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«</a:t>
            </a:r>
            <a:r>
              <a:rPr lang="ru-RU" sz="1400" dirty="0" err="1" smtClean="0"/>
              <a:t>реставрацією</a:t>
            </a:r>
            <a:r>
              <a:rPr lang="ru-RU" sz="1400" dirty="0" smtClean="0"/>
              <a:t>» (</a:t>
            </a:r>
            <a:r>
              <a:rPr lang="ru-RU" sz="1400" dirty="0" err="1" smtClean="0"/>
              <a:t>Тайсей</a:t>
            </a:r>
            <a:r>
              <a:rPr lang="ru-RU" sz="1400" dirty="0" smtClean="0"/>
              <a:t> </a:t>
            </a:r>
            <a:r>
              <a:rPr lang="ru-RU" sz="1400" dirty="0" err="1" smtClean="0"/>
              <a:t>Хокан</a:t>
            </a:r>
            <a:r>
              <a:rPr lang="ru-RU" sz="1400" dirty="0" smtClean="0"/>
              <a:t>) </a:t>
            </a:r>
            <a:r>
              <a:rPr lang="ru-RU" sz="1400" dirty="0" err="1" smtClean="0"/>
              <a:t>імператорського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правління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у </a:t>
            </a:r>
            <a:r>
              <a:rPr lang="ru-RU" sz="1400" dirty="0" err="1" smtClean="0"/>
              <a:t>Есинобу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залишилася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влада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Реставрація</a:t>
            </a:r>
            <a:r>
              <a:rPr lang="ru-RU" dirty="0" smtClean="0"/>
              <a:t> </a:t>
            </a:r>
            <a:r>
              <a:rPr lang="ru-RU" dirty="0" err="1" smtClean="0"/>
              <a:t>Мєйдзі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85852" y="1285860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Незабаром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після</a:t>
            </a:r>
            <a:r>
              <a:rPr lang="ru-RU" sz="1200" dirty="0" smtClean="0"/>
              <a:t>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, в </a:t>
            </a:r>
            <a:r>
              <a:rPr lang="ru-RU" sz="1200" dirty="0" err="1" smtClean="0"/>
              <a:t>січні</a:t>
            </a:r>
            <a:r>
              <a:rPr lang="ru-RU" sz="1200" dirty="0" smtClean="0"/>
              <a:t> 1868 року </a:t>
            </a:r>
            <a:r>
              <a:rPr lang="ru-RU" sz="1200" dirty="0" err="1" smtClean="0"/>
              <a:t>почалася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Війна</a:t>
            </a:r>
            <a:r>
              <a:rPr lang="ru-RU" sz="1200" dirty="0" smtClean="0"/>
              <a:t> </a:t>
            </a:r>
            <a:r>
              <a:rPr lang="ru-RU" sz="1200" dirty="0" err="1" smtClean="0"/>
              <a:t>Босіні</a:t>
            </a:r>
            <a:r>
              <a:rPr lang="ru-RU" sz="1200" dirty="0" smtClean="0"/>
              <a:t>, (</a:t>
            </a:r>
            <a:r>
              <a:rPr lang="ru-RU" sz="1200" dirty="0" err="1" smtClean="0"/>
              <a:t>війна</a:t>
            </a:r>
            <a:r>
              <a:rPr lang="ru-RU" sz="1200" dirty="0" smtClean="0"/>
              <a:t> </a:t>
            </a:r>
            <a:r>
              <a:rPr lang="ru-RU" sz="1200" dirty="0" err="1" smtClean="0"/>
              <a:t>року</a:t>
            </a:r>
            <a:r>
              <a:rPr lang="ru-RU" sz="1200" dirty="0" smtClean="0"/>
              <a:t> Дракона). У </a:t>
            </a:r>
            <a:r>
              <a:rPr lang="ru-RU" sz="1200" dirty="0" err="1" smtClean="0"/>
              <a:t>битві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Тоба-Фусімі</a:t>
            </a:r>
            <a:r>
              <a:rPr lang="ru-RU" sz="1200" dirty="0" smtClean="0"/>
              <a:t> </a:t>
            </a:r>
            <a:r>
              <a:rPr lang="ru-RU" sz="1200" dirty="0" err="1" smtClean="0"/>
              <a:t>армія</a:t>
            </a:r>
            <a:r>
              <a:rPr lang="ru-RU" sz="1200" dirty="0" smtClean="0"/>
              <a:t> </a:t>
            </a:r>
            <a:r>
              <a:rPr lang="ru-RU" sz="1200" dirty="0" err="1" smtClean="0"/>
              <a:t>князівств</a:t>
            </a:r>
            <a:r>
              <a:rPr lang="ru-RU" sz="1200" dirty="0" smtClean="0"/>
              <a:t> </a:t>
            </a:r>
            <a:r>
              <a:rPr lang="ru-RU" sz="1200" dirty="0" err="1" smtClean="0"/>
              <a:t>Сацума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Тесю</a:t>
            </a:r>
            <a:r>
              <a:rPr lang="ru-RU" sz="1200" dirty="0" smtClean="0"/>
              <a:t> </a:t>
            </a:r>
            <a:r>
              <a:rPr lang="ru-RU" sz="1200" dirty="0" err="1" smtClean="0"/>
              <a:t>здобула</a:t>
            </a:r>
            <a:r>
              <a:rPr lang="ru-RU" sz="1200" dirty="0" smtClean="0"/>
              <a:t> перемогу над </a:t>
            </a:r>
            <a:r>
              <a:rPr lang="ru-RU" sz="1200" dirty="0" err="1" smtClean="0"/>
              <a:t>армією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колишнього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сьогуна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дозволило </a:t>
            </a:r>
            <a:r>
              <a:rPr lang="ru-RU" sz="1200" dirty="0" err="1" smtClean="0"/>
              <a:t>імператорові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позбавити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Есинобу</a:t>
            </a:r>
            <a:r>
              <a:rPr lang="ru-RU" sz="1200" dirty="0" smtClean="0"/>
              <a:t> </a:t>
            </a:r>
            <a:r>
              <a:rPr lang="ru-RU" sz="1200" dirty="0" err="1" smtClean="0"/>
              <a:t>всієї</a:t>
            </a:r>
            <a:r>
              <a:rPr lang="ru-RU" sz="1200" dirty="0" smtClean="0"/>
              <a:t> </a:t>
            </a:r>
            <a:r>
              <a:rPr lang="ru-RU" sz="1200" dirty="0" err="1" smtClean="0"/>
              <a:t>влади</a:t>
            </a:r>
            <a:r>
              <a:rPr lang="ru-RU" sz="1200" dirty="0" smtClean="0"/>
              <a:t>. </a:t>
            </a:r>
            <a:r>
              <a:rPr lang="ru-RU" sz="1200" dirty="0" err="1" smtClean="0"/>
              <a:t>Війна</a:t>
            </a:r>
            <a:r>
              <a:rPr lang="ru-RU" sz="1200" dirty="0" smtClean="0"/>
              <a:t> </a:t>
            </a:r>
            <a:r>
              <a:rPr lang="ru-RU" sz="1200" dirty="0" err="1" smtClean="0"/>
              <a:t>закінчилася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травні</a:t>
            </a:r>
            <a:r>
              <a:rPr lang="ru-RU" sz="1200" dirty="0" smtClean="0"/>
              <a:t> 1869 року облогою форту </a:t>
            </a:r>
            <a:r>
              <a:rPr lang="ru-RU" sz="1200" dirty="0" err="1" smtClean="0"/>
              <a:t>Хакодате</a:t>
            </a:r>
            <a:r>
              <a:rPr lang="ru-RU" sz="1200" dirty="0" smtClean="0"/>
              <a:t> на </a:t>
            </a:r>
            <a:r>
              <a:rPr lang="ru-RU" sz="1200" dirty="0" err="1" smtClean="0"/>
              <a:t>острові</a:t>
            </a:r>
            <a:r>
              <a:rPr lang="ru-RU" sz="1200" dirty="0" smtClean="0"/>
              <a:t> Хоккайдо. </a:t>
            </a:r>
            <a:r>
              <a:rPr lang="ru-RU" sz="1200" dirty="0" err="1" smtClean="0"/>
              <a:t>Поразка</a:t>
            </a:r>
            <a:r>
              <a:rPr lang="ru-RU" sz="1200" dirty="0" smtClean="0"/>
              <a:t> </a:t>
            </a:r>
            <a:r>
              <a:rPr lang="ru-RU" sz="1200" dirty="0" err="1" smtClean="0"/>
              <a:t>армій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колишнього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сьогуна</a:t>
            </a:r>
            <a:r>
              <a:rPr lang="ru-RU" sz="1200" dirty="0" smtClean="0"/>
              <a:t>, </a:t>
            </a:r>
            <a:r>
              <a:rPr lang="ru-RU" sz="1200" dirty="0" err="1" smtClean="0"/>
              <a:t>очолюваних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Хідзікатой</a:t>
            </a:r>
            <a:r>
              <a:rPr lang="ru-RU" sz="1200" dirty="0" smtClean="0"/>
              <a:t> </a:t>
            </a:r>
            <a:r>
              <a:rPr lang="ru-RU" sz="1200" dirty="0" err="1" smtClean="0"/>
              <a:t>Тосідзо</a:t>
            </a:r>
            <a:r>
              <a:rPr lang="ru-RU" sz="1200" dirty="0" smtClean="0"/>
              <a:t>, </a:t>
            </a:r>
            <a:r>
              <a:rPr lang="ru-RU" sz="1200" dirty="0" err="1" smtClean="0"/>
              <a:t>поклало</a:t>
            </a:r>
            <a:r>
              <a:rPr lang="ru-RU" sz="1200" dirty="0" smtClean="0"/>
              <a:t> </a:t>
            </a:r>
            <a:r>
              <a:rPr lang="ru-RU" sz="1200" dirty="0" err="1" smtClean="0"/>
              <a:t>кінець</a:t>
            </a:r>
            <a:r>
              <a:rPr lang="ru-RU" sz="1200" dirty="0" smtClean="0"/>
              <a:t> </a:t>
            </a:r>
            <a:r>
              <a:rPr lang="ru-RU" sz="1200" dirty="0" err="1" smtClean="0"/>
              <a:t>періоду</a:t>
            </a:r>
            <a:r>
              <a:rPr lang="ru-RU" sz="1200" dirty="0" smtClean="0"/>
              <a:t> </a:t>
            </a:r>
            <a:r>
              <a:rPr lang="ru-RU" sz="1200" dirty="0" err="1" smtClean="0"/>
              <a:t>реставрації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Мейдзі</a:t>
            </a:r>
            <a:r>
              <a:rPr lang="ru-RU" sz="1200" dirty="0" smtClean="0"/>
              <a:t>,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усіма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викликами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влади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правлінню</a:t>
            </a:r>
            <a:r>
              <a:rPr lang="ru-RU" sz="1200" dirty="0" smtClean="0"/>
              <a:t> </a:t>
            </a:r>
            <a:r>
              <a:rPr lang="ru-RU" sz="1200" dirty="0" err="1" smtClean="0"/>
              <a:t>імператора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покінчено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Лідери</a:t>
            </a:r>
            <a:r>
              <a:rPr lang="ru-RU" sz="1200" dirty="0" smtClean="0"/>
              <a:t> </a:t>
            </a:r>
            <a:r>
              <a:rPr lang="ru-RU" sz="1200" dirty="0" err="1" smtClean="0"/>
              <a:t>реставрації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Мейдзі</a:t>
            </a:r>
            <a:r>
              <a:rPr lang="ru-RU" sz="1200" dirty="0" smtClean="0"/>
              <a:t> проголосили,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дії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призвели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відновлення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імператорського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правління</a:t>
            </a:r>
            <a:r>
              <a:rPr lang="ru-RU" sz="1200" dirty="0" smtClean="0"/>
              <a:t> в </a:t>
            </a:r>
            <a:r>
              <a:rPr lang="ru-RU" sz="1200" dirty="0" err="1" smtClean="0"/>
              <a:t>Японії</a:t>
            </a:r>
            <a:r>
              <a:rPr lang="ru-RU" sz="1200" dirty="0" smtClean="0"/>
              <a:t>. </a:t>
            </a:r>
            <a:r>
              <a:rPr lang="ru-RU" sz="1200" dirty="0" err="1" smtClean="0"/>
              <a:t>Фактично</a:t>
            </a:r>
            <a:r>
              <a:rPr lang="ru-RU" sz="1200" dirty="0" smtClean="0"/>
              <a:t>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не так. Влада просто </a:t>
            </a:r>
            <a:r>
              <a:rPr lang="ru-RU" sz="1200" dirty="0" err="1" smtClean="0"/>
              <a:t>перейшла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уряду </a:t>
            </a:r>
            <a:r>
              <a:rPr lang="ru-RU" sz="1200" dirty="0" err="1" smtClean="0"/>
              <a:t>сьогунату</a:t>
            </a:r>
            <a:r>
              <a:rPr lang="ru-RU" sz="1200" dirty="0" smtClean="0"/>
              <a:t> </a:t>
            </a:r>
            <a:r>
              <a:rPr lang="ru-RU" sz="1200" dirty="0" err="1" smtClean="0"/>
              <a:t>Токугава</a:t>
            </a:r>
            <a:r>
              <a:rPr lang="ru-RU" sz="1200" dirty="0" smtClean="0"/>
              <a:t> до </a:t>
            </a:r>
            <a:r>
              <a:rPr lang="ru-RU" sz="1200" dirty="0" err="1" smtClean="0"/>
              <a:t>нової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олігархії</a:t>
            </a:r>
            <a:r>
              <a:rPr lang="ru-RU" sz="1200" dirty="0" smtClean="0"/>
              <a:t> дайме,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здобули</a:t>
            </a:r>
            <a:r>
              <a:rPr lang="ru-RU" sz="1200" dirty="0" smtClean="0"/>
              <a:t> над ним перемогу. </a:t>
            </a:r>
            <a:r>
              <a:rPr lang="ru-RU" sz="1200" dirty="0" err="1" smtClean="0"/>
              <a:t>Головним</a:t>
            </a:r>
            <a:r>
              <a:rPr lang="ru-RU" sz="1200" dirty="0" smtClean="0"/>
              <a:t> чином, </a:t>
            </a:r>
            <a:r>
              <a:rPr lang="ru-RU" sz="1200" dirty="0" err="1" smtClean="0"/>
              <a:t>ці</a:t>
            </a:r>
            <a:r>
              <a:rPr lang="ru-RU" sz="1200" dirty="0" smtClean="0"/>
              <a:t> </a:t>
            </a:r>
            <a:r>
              <a:rPr lang="ru-RU" sz="1200" dirty="0" err="1" smtClean="0"/>
              <a:t>нові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олігархи</a:t>
            </a:r>
            <a:r>
              <a:rPr lang="ru-RU" sz="1200" dirty="0" smtClean="0"/>
              <a:t> походили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провінцій</a:t>
            </a:r>
            <a:r>
              <a:rPr lang="ru-RU" sz="1200" dirty="0" smtClean="0"/>
              <a:t> </a:t>
            </a:r>
            <a:r>
              <a:rPr lang="ru-RU" sz="1200" dirty="0" err="1" smtClean="0"/>
              <a:t>Сацума</a:t>
            </a:r>
            <a:r>
              <a:rPr lang="ru-RU" sz="1200" dirty="0" smtClean="0"/>
              <a:t> (</a:t>
            </a:r>
            <a:r>
              <a:rPr lang="ru-RU" sz="1200" dirty="0" err="1" smtClean="0"/>
              <a:t>Окубо</a:t>
            </a:r>
            <a:r>
              <a:rPr lang="ru-RU" sz="1200" dirty="0" smtClean="0"/>
              <a:t> </a:t>
            </a:r>
            <a:r>
              <a:rPr lang="ru-RU" sz="1200" dirty="0" err="1" smtClean="0"/>
              <a:t>Тосіміті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Сайго</a:t>
            </a:r>
            <a:r>
              <a:rPr lang="ru-RU" sz="1200" dirty="0" smtClean="0"/>
              <a:t> </a:t>
            </a:r>
            <a:r>
              <a:rPr lang="ru-RU" sz="1200" dirty="0" err="1" smtClean="0"/>
              <a:t>Такаморі</a:t>
            </a:r>
            <a:r>
              <a:rPr lang="ru-RU" sz="1200" dirty="0" smtClean="0"/>
              <a:t>),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Тесю</a:t>
            </a:r>
            <a:r>
              <a:rPr lang="ru-RU" sz="1200" dirty="0" smtClean="0"/>
              <a:t> (</a:t>
            </a:r>
            <a:r>
              <a:rPr lang="ru-RU" sz="1200" dirty="0" err="1" smtClean="0"/>
              <a:t>Іто</a:t>
            </a:r>
            <a:r>
              <a:rPr lang="ru-RU" sz="1200" dirty="0" smtClean="0"/>
              <a:t> </a:t>
            </a:r>
            <a:r>
              <a:rPr lang="ru-RU" sz="1200" dirty="0" err="1" smtClean="0"/>
              <a:t>Хіробумі</a:t>
            </a:r>
            <a:r>
              <a:rPr lang="ru-RU" sz="1200" dirty="0" smtClean="0"/>
              <a:t>, </a:t>
            </a:r>
            <a:r>
              <a:rPr lang="ru-RU" sz="1200" dirty="0" err="1" smtClean="0"/>
              <a:t>Ямагата</a:t>
            </a:r>
            <a:r>
              <a:rPr lang="ru-RU" sz="1200" dirty="0" smtClean="0"/>
              <a:t> </a:t>
            </a:r>
            <a:r>
              <a:rPr lang="ru-RU" sz="1200" dirty="0" err="1" smtClean="0"/>
              <a:t>Арітомо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Кідо</a:t>
            </a:r>
            <a:r>
              <a:rPr lang="ru-RU" sz="1200" dirty="0" smtClean="0"/>
              <a:t> </a:t>
            </a:r>
            <a:r>
              <a:rPr lang="ru-RU" sz="1200" dirty="0" err="1" smtClean="0"/>
              <a:t>Коін</a:t>
            </a:r>
            <a:r>
              <a:rPr lang="ru-RU" sz="1200" dirty="0" smtClean="0"/>
              <a:t>).</a:t>
            </a:r>
            <a:endParaRPr lang="ru-RU" dirty="0"/>
          </a:p>
        </p:txBody>
      </p:sp>
      <p:pic>
        <p:nvPicPr>
          <p:cNvPr id="8" name="Picture 7" descr="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643446"/>
            <a:ext cx="5400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Реформи</a:t>
            </a:r>
            <a:r>
              <a:rPr lang="ru-RU" dirty="0" smtClean="0"/>
              <a:t> в </a:t>
            </a:r>
            <a:r>
              <a:rPr lang="ru-RU" dirty="0" err="1" smtClean="0"/>
              <a:t>Японії</a:t>
            </a:r>
            <a:endParaRPr lang="ru-RU" dirty="0" smtClean="0"/>
          </a:p>
        </p:txBody>
      </p:sp>
      <p:pic>
        <p:nvPicPr>
          <p:cNvPr id="3076" name="Picture 8" descr="f48381967e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724144" cy="3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i307455130_12050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41814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8267728" cy="216059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Японії</a:t>
            </a:r>
            <a:r>
              <a:rPr lang="ru-RU" dirty="0" smtClean="0"/>
              <a:t> стали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компромісу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прихильниками</a:t>
            </a:r>
            <a:r>
              <a:rPr lang="ru-RU" dirty="0" smtClean="0"/>
              <a:t> </a:t>
            </a:r>
            <a:r>
              <a:rPr lang="ru-RU" dirty="0" err="1" smtClean="0"/>
              <a:t>традиційного</a:t>
            </a:r>
            <a:r>
              <a:rPr lang="ru-RU" dirty="0" smtClean="0"/>
              <a:t> укладу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прихильниками</a:t>
            </a:r>
            <a:r>
              <a:rPr lang="ru-RU" dirty="0" smtClean="0"/>
              <a:t> </a:t>
            </a:r>
            <a:r>
              <a:rPr lang="ru-RU" dirty="0" err="1" smtClean="0"/>
              <a:t>модернізації</a:t>
            </a:r>
            <a:r>
              <a:rPr lang="ru-RU" dirty="0" smtClean="0"/>
              <a:t>. Вони </a:t>
            </a:r>
            <a:r>
              <a:rPr lang="ru-RU" dirty="0" err="1" smtClean="0"/>
              <a:t>зрозуміли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без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та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Японія</a:t>
            </a:r>
            <a:r>
              <a:rPr lang="ru-RU" dirty="0" smtClean="0"/>
              <a:t> </a:t>
            </a:r>
            <a:r>
              <a:rPr lang="ru-RU" dirty="0" err="1" smtClean="0"/>
              <a:t>перетворилося</a:t>
            </a:r>
            <a:r>
              <a:rPr lang="ru-RU" dirty="0" smtClean="0"/>
              <a:t> в </a:t>
            </a:r>
            <a:r>
              <a:rPr lang="ru-RU" dirty="0" err="1" smtClean="0"/>
              <a:t>централізовану</a:t>
            </a:r>
            <a:r>
              <a:rPr lang="ru-RU" dirty="0" smtClean="0"/>
              <a:t> державу. У 1889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Японія</a:t>
            </a:r>
            <a:r>
              <a:rPr lang="ru-RU" dirty="0" smtClean="0"/>
              <a:t> стала </a:t>
            </a:r>
            <a:r>
              <a:rPr lang="ru-RU" dirty="0" err="1" smtClean="0"/>
              <a:t>парламентською</a:t>
            </a:r>
            <a:r>
              <a:rPr lang="ru-RU" dirty="0" smtClean="0"/>
              <a:t> </a:t>
            </a:r>
            <a:r>
              <a:rPr lang="ru-RU" dirty="0" err="1" smtClean="0"/>
              <a:t>монархією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імператором</a:t>
            </a:r>
            <a:r>
              <a:rPr lang="ru-RU" dirty="0" smtClean="0"/>
              <a:t>. Державною </a:t>
            </a:r>
            <a:r>
              <a:rPr lang="ru-RU" dirty="0" err="1" smtClean="0"/>
              <a:t>релігією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оголошений</a:t>
            </a:r>
            <a:r>
              <a:rPr lang="ru-RU" dirty="0" smtClean="0"/>
              <a:t> </a:t>
            </a:r>
            <a:r>
              <a:rPr lang="ru-RU" dirty="0" err="1" smtClean="0"/>
              <a:t>синтоїзм-вона</a:t>
            </a:r>
            <a:r>
              <a:rPr lang="ru-RU" dirty="0" smtClean="0"/>
              <a:t> сходила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язичництва</a:t>
            </a:r>
            <a:r>
              <a:rPr lang="ru-RU" dirty="0" smtClean="0"/>
              <a:t>. Вона </a:t>
            </a:r>
            <a:r>
              <a:rPr lang="ru-RU" dirty="0" err="1" smtClean="0"/>
              <a:t>обожнювала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стала символом пробуждающегося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самосвідомості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 </a:t>
            </a:r>
            <a:r>
              <a:rPr lang="ru-RU" dirty="0" err="1" smtClean="0"/>
              <a:t>імператор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верховним</a:t>
            </a:r>
            <a:r>
              <a:rPr lang="ru-RU" dirty="0" smtClean="0"/>
              <a:t> </a:t>
            </a:r>
            <a:r>
              <a:rPr lang="ru-RU" dirty="0" err="1" smtClean="0"/>
              <a:t>головнокомандувачем</a:t>
            </a:r>
            <a:r>
              <a:rPr lang="ru-RU" dirty="0" smtClean="0"/>
              <a:t>, </a:t>
            </a:r>
            <a:r>
              <a:rPr lang="ru-RU" dirty="0" err="1" smtClean="0"/>
              <a:t>приймав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, </a:t>
            </a:r>
            <a:r>
              <a:rPr lang="ru-RU" dirty="0" err="1" smtClean="0"/>
              <a:t>призначав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посадових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визначав</a:t>
            </a:r>
            <a:r>
              <a:rPr lang="ru-RU" dirty="0" smtClean="0"/>
              <a:t> склад </a:t>
            </a:r>
            <a:r>
              <a:rPr lang="ru-RU" dirty="0" err="1" smtClean="0"/>
              <a:t>верхньої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 парламенту, а </a:t>
            </a:r>
            <a:r>
              <a:rPr lang="ru-RU" dirty="0" err="1" smtClean="0"/>
              <a:t>нижня</a:t>
            </a:r>
            <a:r>
              <a:rPr lang="ru-RU" dirty="0" smtClean="0"/>
              <a:t> палата </a:t>
            </a:r>
            <a:r>
              <a:rPr lang="ru-RU" dirty="0" err="1" smtClean="0"/>
              <a:t>обиралася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err="1" smtClean="0"/>
              <a:t>Модернізація</a:t>
            </a:r>
            <a:r>
              <a:rPr lang="ru-RU" sz="4000" dirty="0" smtClean="0"/>
              <a:t> в </a:t>
            </a:r>
            <a:r>
              <a:rPr lang="ru-RU" sz="4000" dirty="0" err="1" smtClean="0"/>
              <a:t>соціально-економічній</a:t>
            </a:r>
            <a:r>
              <a:rPr lang="ru-RU" sz="4000" dirty="0" smtClean="0"/>
              <a:t> </a:t>
            </a:r>
            <a:r>
              <a:rPr lang="ru-RU" sz="4000" dirty="0" err="1" smtClean="0"/>
              <a:t>сфері</a:t>
            </a:r>
            <a:endParaRPr lang="ru-RU" sz="4000" dirty="0" smtClean="0"/>
          </a:p>
        </p:txBody>
      </p:sp>
      <p:pic>
        <p:nvPicPr>
          <p:cNvPr id="4100" name="Picture 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129213"/>
            <a:ext cx="32400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cb442af07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5" y="2178050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1e49556505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157788"/>
            <a:ext cx="21240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00174"/>
            <a:ext cx="5286412" cy="3446474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chemeClr val="tx1"/>
                </a:solidFill>
              </a:rPr>
              <a:t>Становий лад </a:t>
            </a:r>
            <a:r>
              <a:rPr lang="ru-RU" sz="1100" dirty="0" err="1" smtClean="0">
                <a:solidFill>
                  <a:schemeClr val="tx1"/>
                </a:solidFill>
              </a:rPr>
              <a:t>зберігся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всім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верствам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було</a:t>
            </a:r>
            <a:r>
              <a:rPr lang="ru-RU" sz="1100" dirty="0" smtClean="0">
                <a:solidFill>
                  <a:schemeClr val="tx1"/>
                </a:solidFill>
              </a:rPr>
              <a:t> дозволено </a:t>
            </a:r>
            <a:r>
              <a:rPr lang="ru-RU" sz="1100" dirty="0" err="1" smtClean="0">
                <a:solidFill>
                  <a:schemeClr val="tx1"/>
                </a:solidFill>
              </a:rPr>
              <a:t>займатися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будь-якою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діяльністю</a:t>
            </a:r>
            <a:r>
              <a:rPr lang="ru-RU" sz="1100" dirty="0" smtClean="0">
                <a:solidFill>
                  <a:schemeClr val="tx1"/>
                </a:solidFill>
              </a:rPr>
              <a:t>. З </a:t>
            </a:r>
            <a:r>
              <a:rPr lang="ru-RU" sz="1100" dirty="0" err="1" smtClean="0">
                <a:solidFill>
                  <a:schemeClr val="tx1"/>
                </a:solidFill>
              </a:rPr>
              <a:t>введенням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загальної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військової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повинності</a:t>
            </a:r>
            <a:r>
              <a:rPr lang="ru-RU" sz="1100" dirty="0" smtClean="0">
                <a:solidFill>
                  <a:schemeClr val="tx1"/>
                </a:solidFill>
              </a:rPr>
              <a:t> служба в </a:t>
            </a:r>
            <a:r>
              <a:rPr lang="ru-RU" sz="1100" dirty="0" err="1" smtClean="0">
                <a:solidFill>
                  <a:schemeClr val="tx1"/>
                </a:solidFill>
              </a:rPr>
              <a:t>армії</a:t>
            </a:r>
            <a:r>
              <a:rPr lang="ru-RU" sz="1100" dirty="0" smtClean="0">
                <a:solidFill>
                  <a:schemeClr val="tx1"/>
                </a:solidFill>
              </a:rPr>
              <a:t> перестала бути </a:t>
            </a:r>
            <a:r>
              <a:rPr lang="ru-RU" sz="1100" dirty="0" err="1" smtClean="0">
                <a:solidFill>
                  <a:schemeClr val="tx1"/>
                </a:solidFill>
              </a:rPr>
              <a:t>привілеєм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самураїв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Адміністративна</a:t>
            </a:r>
            <a:r>
              <a:rPr lang="ru-RU" sz="1100" dirty="0" smtClean="0">
                <a:solidFill>
                  <a:schemeClr val="tx1"/>
                </a:solidFill>
              </a:rPr>
              <a:t> реформа </a:t>
            </a:r>
            <a:r>
              <a:rPr lang="ru-RU" sz="1100" dirty="0" err="1" smtClean="0">
                <a:solidFill>
                  <a:schemeClr val="tx1"/>
                </a:solidFill>
              </a:rPr>
              <a:t>покінчила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з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поділом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країни</a:t>
            </a:r>
            <a:r>
              <a:rPr lang="ru-RU" sz="1100" dirty="0" smtClean="0">
                <a:solidFill>
                  <a:schemeClr val="tx1"/>
                </a:solidFill>
              </a:rPr>
              <a:t> на </a:t>
            </a:r>
            <a:r>
              <a:rPr lang="ru-RU" sz="1100" dirty="0" err="1" smtClean="0">
                <a:solidFill>
                  <a:schemeClr val="tx1"/>
                </a:solidFill>
              </a:rPr>
              <a:t>князівства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Була</a:t>
            </a:r>
            <a:r>
              <a:rPr lang="ru-RU" sz="1100" dirty="0" smtClean="0">
                <a:solidFill>
                  <a:schemeClr val="tx1"/>
                </a:solidFill>
              </a:rPr>
              <a:t> введена </a:t>
            </a:r>
            <a:r>
              <a:rPr lang="ru-RU" sz="1100" dirty="0" err="1" smtClean="0">
                <a:solidFill>
                  <a:schemeClr val="tx1"/>
                </a:solidFill>
              </a:rPr>
              <a:t>єдина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грошова</a:t>
            </a:r>
            <a:r>
              <a:rPr lang="ru-RU" sz="1100" dirty="0" smtClean="0">
                <a:solidFill>
                  <a:schemeClr val="tx1"/>
                </a:solidFill>
              </a:rPr>
              <a:t> система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ліквідовані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внутрішні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мита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Феодальні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повинності</a:t>
            </a:r>
            <a:r>
              <a:rPr lang="ru-RU" sz="1100" dirty="0" smtClean="0">
                <a:solidFill>
                  <a:schemeClr val="tx1"/>
                </a:solidFill>
              </a:rPr>
              <a:t> селян </a:t>
            </a:r>
            <a:r>
              <a:rPr lang="ru-RU" sz="1100" dirty="0" err="1" smtClean="0">
                <a:solidFill>
                  <a:schemeClr val="tx1"/>
                </a:solidFill>
              </a:rPr>
              <a:t>були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скасовані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Втратили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влади</a:t>
            </a:r>
            <a:r>
              <a:rPr lang="ru-RU" sz="1100" dirty="0" smtClean="0">
                <a:solidFill>
                  <a:schemeClr val="tx1"/>
                </a:solidFill>
              </a:rPr>
              <a:t> дайме </a:t>
            </a:r>
            <a:r>
              <a:rPr lang="ru-RU" sz="1100" dirty="0" err="1" smtClean="0">
                <a:solidFill>
                  <a:schemeClr val="tx1"/>
                </a:solidFill>
              </a:rPr>
              <a:t>увійшли</a:t>
            </a:r>
            <a:r>
              <a:rPr lang="ru-RU" sz="1100" dirty="0" smtClean="0">
                <a:solidFill>
                  <a:schemeClr val="tx1"/>
                </a:solidFill>
              </a:rPr>
              <a:t> в </a:t>
            </a:r>
            <a:r>
              <a:rPr lang="ru-RU" sz="1100" dirty="0" err="1" smtClean="0">
                <a:solidFill>
                  <a:schemeClr val="tx1"/>
                </a:solidFill>
              </a:rPr>
              <a:t>оточення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імператора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отримали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грошову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компенсацію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вищі</a:t>
            </a:r>
            <a:r>
              <a:rPr lang="ru-RU" sz="1100" dirty="0" smtClean="0">
                <a:solidFill>
                  <a:schemeClr val="tx1"/>
                </a:solidFill>
              </a:rPr>
              <a:t> посади в державному </a:t>
            </a:r>
            <a:r>
              <a:rPr lang="ru-RU" sz="1100" dirty="0" err="1" smtClean="0">
                <a:solidFill>
                  <a:schemeClr val="tx1"/>
                </a:solidFill>
              </a:rPr>
              <a:t>апараті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командні-в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армії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у </a:t>
            </a:r>
            <a:r>
              <a:rPr lang="ru-RU" sz="1100" dirty="0" err="1" smtClean="0">
                <a:solidFill>
                  <a:schemeClr val="tx1"/>
                </a:solidFill>
              </a:rPr>
              <a:t>флоті</a:t>
            </a:r>
            <a:r>
              <a:rPr lang="ru-RU" sz="1100" dirty="0" smtClean="0">
                <a:solidFill>
                  <a:schemeClr val="tx1"/>
                </a:solidFill>
              </a:rPr>
              <a:t>. Були </a:t>
            </a:r>
            <a:r>
              <a:rPr lang="ru-RU" sz="1100" dirty="0" err="1" smtClean="0">
                <a:solidFill>
                  <a:schemeClr val="tx1"/>
                </a:solidFill>
              </a:rPr>
              <a:t>враховані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інтереси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старовинних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торгово-банківських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будинків</a:t>
            </a:r>
            <a:r>
              <a:rPr lang="ru-RU" sz="1100" dirty="0" smtClean="0">
                <a:solidFill>
                  <a:schemeClr val="tx1"/>
                </a:solidFill>
              </a:rPr>
              <a:t>, таких як </a:t>
            </a:r>
            <a:r>
              <a:rPr lang="ru-RU" sz="1100" dirty="0" err="1" smtClean="0">
                <a:solidFill>
                  <a:schemeClr val="tx1"/>
                </a:solidFill>
              </a:rPr>
              <a:t>Міцуї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Міцубісі</a:t>
            </a:r>
            <a:r>
              <a:rPr lang="ru-RU" sz="1100" dirty="0" smtClean="0">
                <a:solidFill>
                  <a:schemeClr val="tx1"/>
                </a:solidFill>
              </a:rPr>
              <a:t>. Уряд почав </a:t>
            </a:r>
            <a:r>
              <a:rPr lang="ru-RU" sz="1100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sz="1100" dirty="0" smtClean="0">
                <a:solidFill>
                  <a:schemeClr val="tx1"/>
                </a:solidFill>
              </a:rPr>
              <a:t> великих </a:t>
            </a:r>
            <a:r>
              <a:rPr lang="ru-RU" sz="1100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з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використанням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передової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техніки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Згодом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їх</a:t>
            </a:r>
            <a:r>
              <a:rPr lang="ru-RU" sz="1100" dirty="0" smtClean="0">
                <a:solidFill>
                  <a:schemeClr val="tx1"/>
                </a:solidFill>
              </a:rPr>
              <a:t> за </a:t>
            </a:r>
            <a:r>
              <a:rPr lang="ru-RU" sz="1100" dirty="0" err="1" smtClean="0">
                <a:solidFill>
                  <a:schemeClr val="tx1"/>
                </a:solidFill>
              </a:rPr>
              <a:t>компенсацію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близьким</a:t>
            </a:r>
            <a:r>
              <a:rPr lang="ru-RU" sz="1100" dirty="0" smtClean="0">
                <a:solidFill>
                  <a:schemeClr val="tx1"/>
                </a:solidFill>
              </a:rPr>
              <a:t> до двору </a:t>
            </a:r>
            <a:r>
              <a:rPr lang="ru-RU" sz="1100" dirty="0" err="1" smtClean="0">
                <a:solidFill>
                  <a:schemeClr val="tx1"/>
                </a:solidFill>
              </a:rPr>
              <a:t>підприємцям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Завдяки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підтримки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держави</a:t>
            </a:r>
            <a:r>
              <a:rPr lang="ru-RU" sz="1100" dirty="0" smtClean="0">
                <a:solidFill>
                  <a:schemeClr val="tx1"/>
                </a:solidFill>
              </a:rPr>
              <a:t> за короткий </a:t>
            </a:r>
            <a:r>
              <a:rPr lang="ru-RU" sz="1100" dirty="0" err="1" smtClean="0">
                <a:solidFill>
                  <a:schemeClr val="tx1"/>
                </a:solidFill>
              </a:rPr>
              <a:t>термін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були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створені</a:t>
            </a:r>
            <a:r>
              <a:rPr lang="ru-RU" sz="1100" dirty="0" smtClean="0">
                <a:solidFill>
                  <a:schemeClr val="tx1"/>
                </a:solidFill>
              </a:rPr>
              <a:t> легка </a:t>
            </a:r>
            <a:r>
              <a:rPr lang="ru-RU" sz="1100" dirty="0" err="1" smtClean="0">
                <a:solidFill>
                  <a:schemeClr val="tx1"/>
                </a:solidFill>
              </a:rPr>
              <a:t>промисловість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металургія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військове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суднобудування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Почалося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залізниць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Японський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досвід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модернізації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викликав</a:t>
            </a:r>
            <a:r>
              <a:rPr lang="ru-RU" sz="1100" dirty="0" smtClean="0">
                <a:solidFill>
                  <a:schemeClr val="tx1"/>
                </a:solidFill>
              </a:rPr>
              <a:t> великий </a:t>
            </a:r>
            <a:r>
              <a:rPr lang="ru-RU" sz="1100" dirty="0" err="1" smtClean="0">
                <a:solidFill>
                  <a:schemeClr val="tx1"/>
                </a:solidFill>
              </a:rPr>
              <a:t>інтерес</a:t>
            </a:r>
            <a:r>
              <a:rPr lang="ru-RU" sz="1100" dirty="0" smtClean="0">
                <a:solidFill>
                  <a:schemeClr val="tx1"/>
                </a:solidFill>
              </a:rPr>
              <a:t> в </a:t>
            </a:r>
            <a:r>
              <a:rPr lang="ru-RU" sz="1100" dirty="0" err="1" smtClean="0">
                <a:solidFill>
                  <a:schemeClr val="tx1"/>
                </a:solidFill>
              </a:rPr>
              <a:t>інших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країнах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Азії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і</a:t>
            </a:r>
            <a:r>
              <a:rPr lang="ru-RU" sz="1100" dirty="0" smtClean="0">
                <a:solidFill>
                  <a:schemeClr val="tx1"/>
                </a:solidFill>
              </a:rPr>
              <a:t> служив для них прикладом. </a:t>
            </a:r>
            <a:r>
              <a:rPr lang="ru-RU" sz="1100" dirty="0" err="1" smtClean="0">
                <a:solidFill>
                  <a:schemeClr val="tx1"/>
                </a:solidFill>
              </a:rPr>
              <a:t>Японія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уникла</a:t>
            </a:r>
            <a:r>
              <a:rPr lang="ru-RU" sz="1100" dirty="0" smtClean="0">
                <a:solidFill>
                  <a:schemeClr val="tx1"/>
                </a:solidFill>
              </a:rPr>
              <a:t> великих </a:t>
            </a:r>
            <a:r>
              <a:rPr lang="ru-RU" sz="1100" dirty="0" err="1" smtClean="0">
                <a:solidFill>
                  <a:schemeClr val="tx1"/>
                </a:solidFill>
              </a:rPr>
              <a:t>соціальних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конфліктів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незважаючи</a:t>
            </a:r>
            <a:r>
              <a:rPr lang="ru-RU" sz="1100" dirty="0" smtClean="0">
                <a:solidFill>
                  <a:schemeClr val="tx1"/>
                </a:solidFill>
              </a:rPr>
              <a:t> на </a:t>
            </a:r>
            <a:r>
              <a:rPr lang="ru-RU" sz="1100" dirty="0" err="1" smtClean="0">
                <a:solidFill>
                  <a:schemeClr val="tx1"/>
                </a:solidFill>
              </a:rPr>
              <a:t>низьку</a:t>
            </a:r>
            <a:r>
              <a:rPr lang="ru-RU" sz="1100" dirty="0" smtClean="0">
                <a:solidFill>
                  <a:schemeClr val="tx1"/>
                </a:solidFill>
              </a:rPr>
              <a:t> оплату </a:t>
            </a:r>
            <a:r>
              <a:rPr lang="ru-RU" sz="1100" dirty="0" err="1" smtClean="0">
                <a:solidFill>
                  <a:schemeClr val="tx1"/>
                </a:solidFill>
              </a:rPr>
              <a:t>праці</a:t>
            </a:r>
            <a:r>
              <a:rPr lang="ru-RU" sz="1100" dirty="0" smtClean="0">
                <a:solidFill>
                  <a:schemeClr val="tx1"/>
                </a:solidFill>
              </a:rPr>
              <a:t> та </a:t>
            </a:r>
            <a:r>
              <a:rPr lang="ru-RU" sz="1100" dirty="0" err="1" smtClean="0">
                <a:solidFill>
                  <a:schemeClr val="tx1"/>
                </a:solidFill>
              </a:rPr>
              <a:t>більшу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тривалість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робочого</a:t>
            </a:r>
            <a:r>
              <a:rPr lang="ru-RU" sz="1100" dirty="0" smtClean="0">
                <a:solidFill>
                  <a:schemeClr val="tx1"/>
                </a:solidFill>
              </a:rPr>
              <a:t> дня (14 годин). </a:t>
            </a:r>
            <a:r>
              <a:rPr lang="ru-RU" sz="1100" dirty="0" err="1" smtClean="0">
                <a:solidFill>
                  <a:schemeClr val="tx1"/>
                </a:solidFill>
              </a:rPr>
              <a:t>Склався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особливий</a:t>
            </a:r>
            <a:r>
              <a:rPr lang="ru-RU" sz="1100" dirty="0" smtClean="0">
                <a:solidFill>
                  <a:schemeClr val="tx1"/>
                </a:solidFill>
              </a:rPr>
              <a:t> тип </a:t>
            </a:r>
            <a:r>
              <a:rPr lang="ru-RU" sz="1100" dirty="0" err="1" smtClean="0">
                <a:solidFill>
                  <a:schemeClr val="tx1"/>
                </a:solidFill>
              </a:rPr>
              <a:t>трудових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відносин</a:t>
            </a:r>
            <a:r>
              <a:rPr lang="ru-RU" sz="1100" dirty="0" smtClean="0">
                <a:solidFill>
                  <a:schemeClr val="tx1"/>
                </a:solidFill>
              </a:rPr>
              <a:t>, при </a:t>
            </a:r>
            <a:r>
              <a:rPr lang="ru-RU" sz="1100" dirty="0" err="1" smtClean="0">
                <a:solidFill>
                  <a:schemeClr val="tx1"/>
                </a:solidFill>
              </a:rPr>
              <a:t>якому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роботодавці</a:t>
            </a:r>
            <a:r>
              <a:rPr lang="ru-RU" sz="1100" dirty="0" smtClean="0">
                <a:solidFill>
                  <a:schemeClr val="tx1"/>
                </a:solidFill>
              </a:rPr>
              <a:t> та </a:t>
            </a:r>
            <a:r>
              <a:rPr lang="ru-RU" sz="1100" dirty="0" err="1" smtClean="0">
                <a:solidFill>
                  <a:schemeClr val="tx1"/>
                </a:solidFill>
              </a:rPr>
              <a:t>наймані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робітники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розглядали</a:t>
            </a:r>
            <a:r>
              <a:rPr lang="ru-RU" sz="1100" dirty="0" smtClean="0">
                <a:solidFill>
                  <a:schemeClr val="tx1"/>
                </a:solidFill>
              </a:rPr>
              <a:t> себе як </a:t>
            </a:r>
            <a:r>
              <a:rPr lang="ru-RU" sz="1100" dirty="0" err="1" smtClean="0">
                <a:solidFill>
                  <a:schemeClr val="tx1"/>
                </a:solidFill>
              </a:rPr>
              <a:t>членів</a:t>
            </a:r>
            <a:r>
              <a:rPr lang="ru-RU" sz="1100" dirty="0" smtClean="0">
                <a:solidFill>
                  <a:schemeClr val="tx1"/>
                </a:solidFill>
              </a:rPr>
              <a:t> одного </a:t>
            </a:r>
            <a:r>
              <a:rPr lang="ru-RU" sz="1100" dirty="0" err="1" smtClean="0">
                <a:solidFill>
                  <a:schemeClr val="tx1"/>
                </a:solidFill>
              </a:rPr>
              <a:t>колективу</a:t>
            </a:r>
            <a:r>
              <a:rPr lang="ru-RU" sz="1100" dirty="0" smtClean="0">
                <a:solidFill>
                  <a:schemeClr val="tx1"/>
                </a:solidFill>
              </a:rPr>
              <a:t>. Перший </a:t>
            </a:r>
            <a:r>
              <a:rPr lang="ru-RU" sz="1100" dirty="0" err="1" smtClean="0">
                <a:solidFill>
                  <a:schemeClr val="tx1"/>
                </a:solidFill>
              </a:rPr>
              <a:t>профспілка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була</a:t>
            </a:r>
            <a:r>
              <a:rPr lang="ru-RU" sz="1100" dirty="0" smtClean="0">
                <a:solidFill>
                  <a:schemeClr val="tx1"/>
                </a:solidFill>
              </a:rPr>
              <a:t> створена у 1890 р. за </a:t>
            </a:r>
            <a:r>
              <a:rPr lang="ru-RU" sz="1100" dirty="0" err="1" smtClean="0">
                <a:solidFill>
                  <a:schemeClr val="tx1"/>
                </a:solidFill>
              </a:rPr>
              <a:t>згодою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держави</a:t>
            </a:r>
            <a:r>
              <a:rPr lang="ru-RU" sz="1100" dirty="0" smtClean="0">
                <a:solidFill>
                  <a:schemeClr val="tx1"/>
                </a:solidFill>
              </a:rPr>
              <a:t> та за </a:t>
            </a:r>
            <a:r>
              <a:rPr lang="ru-RU" sz="1100" dirty="0" err="1" smtClean="0">
                <a:solidFill>
                  <a:schemeClr val="tx1"/>
                </a:solidFill>
              </a:rPr>
              <a:t>ініціативою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підприємців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добровільно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скоротили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тривалість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робочого</a:t>
            </a:r>
            <a:r>
              <a:rPr lang="ru-RU" sz="1100" dirty="0" smtClean="0">
                <a:solidFill>
                  <a:schemeClr val="tx1"/>
                </a:solidFill>
              </a:rPr>
              <a:t> дня!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завойовницькі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err="1" smtClean="0"/>
              <a:t>дії</a:t>
            </a:r>
            <a:endParaRPr lang="ru-RU" dirty="0" smtClean="0"/>
          </a:p>
        </p:txBody>
      </p:sp>
      <p:pic>
        <p:nvPicPr>
          <p:cNvPr id="5124" name="Picture 5" descr="greatrearattackbyourseco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063"/>
            <a:ext cx="41941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japa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1125538"/>
            <a:ext cx="30384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siz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25" y="4365625"/>
            <a:ext cx="4968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357298"/>
            <a:ext cx="5410208" cy="2732094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До </a:t>
            </a:r>
            <a:r>
              <a:rPr lang="ru-RU" sz="4400" dirty="0" err="1" smtClean="0">
                <a:solidFill>
                  <a:schemeClr val="tx1"/>
                </a:solidFill>
              </a:rPr>
              <a:t>кінця</a:t>
            </a:r>
            <a:r>
              <a:rPr lang="ru-RU" sz="4400" dirty="0" smtClean="0">
                <a:solidFill>
                  <a:schemeClr val="tx1"/>
                </a:solidFill>
              </a:rPr>
              <a:t> 19 </a:t>
            </a:r>
            <a:r>
              <a:rPr lang="ru-RU" sz="4400" dirty="0" err="1" smtClean="0">
                <a:solidFill>
                  <a:schemeClr val="tx1"/>
                </a:solidFill>
              </a:rPr>
              <a:t>століття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утвердилася</a:t>
            </a:r>
            <a:r>
              <a:rPr lang="ru-RU" sz="4400" dirty="0" smtClean="0">
                <a:solidFill>
                  <a:schemeClr val="tx1"/>
                </a:solidFill>
              </a:rPr>
              <a:t> на шляху </a:t>
            </a:r>
            <a:r>
              <a:rPr lang="ru-RU" sz="4400" dirty="0" err="1" smtClean="0">
                <a:solidFill>
                  <a:schemeClr val="tx1"/>
                </a:solidFill>
              </a:rPr>
              <a:t>індустріального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Обмеженість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сировинних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спонукала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її</a:t>
            </a:r>
            <a:r>
              <a:rPr lang="ru-RU" sz="4400" dirty="0" smtClean="0">
                <a:solidFill>
                  <a:schemeClr val="tx1"/>
                </a:solidFill>
              </a:rPr>
              <a:t> до </a:t>
            </a:r>
            <a:r>
              <a:rPr lang="ru-RU" sz="4400" dirty="0" err="1" smtClean="0">
                <a:solidFill>
                  <a:schemeClr val="tx1"/>
                </a:solidFill>
              </a:rPr>
              <a:t>завоювань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Наслідуючи</a:t>
            </a:r>
            <a:r>
              <a:rPr lang="ru-RU" sz="4400" dirty="0" smtClean="0">
                <a:solidFill>
                  <a:schemeClr val="tx1"/>
                </a:solidFill>
              </a:rPr>
              <a:t> приклад </a:t>
            </a:r>
            <a:r>
              <a:rPr lang="ru-RU" sz="4400" dirty="0" err="1" smtClean="0">
                <a:solidFill>
                  <a:schemeClr val="tx1"/>
                </a:solidFill>
              </a:rPr>
              <a:t>європейських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країн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</a:rPr>
              <a:t>Японія</a:t>
            </a:r>
            <a:r>
              <a:rPr lang="ru-RU" sz="4400" dirty="0" smtClean="0">
                <a:solidFill>
                  <a:schemeClr val="tx1"/>
                </a:solidFill>
              </a:rPr>
              <a:t> приступила до </a:t>
            </a:r>
            <a:r>
              <a:rPr lang="ru-RU" sz="4400" dirty="0" err="1" smtClean="0">
                <a:solidFill>
                  <a:schemeClr val="tx1"/>
                </a:solidFill>
              </a:rPr>
              <a:t>колоніальних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захоплень</a:t>
            </a:r>
            <a:r>
              <a:rPr lang="ru-RU" sz="4400" dirty="0" smtClean="0">
                <a:solidFill>
                  <a:schemeClr val="tx1"/>
                </a:solidFill>
              </a:rPr>
              <a:t>. Дешева </a:t>
            </a:r>
            <a:r>
              <a:rPr lang="ru-RU" sz="4400" dirty="0" err="1" smtClean="0">
                <a:solidFill>
                  <a:schemeClr val="tx1"/>
                </a:solidFill>
              </a:rPr>
              <a:t>робоча</a:t>
            </a:r>
            <a:r>
              <a:rPr lang="ru-RU" sz="4400" dirty="0" smtClean="0">
                <a:solidFill>
                  <a:schemeClr val="tx1"/>
                </a:solidFill>
              </a:rPr>
              <a:t> сила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близькість</a:t>
            </a:r>
            <a:r>
              <a:rPr lang="ru-RU" sz="4400" dirty="0" smtClean="0">
                <a:solidFill>
                  <a:schemeClr val="tx1"/>
                </a:solidFill>
              </a:rPr>
              <a:t> до </a:t>
            </a:r>
            <a:r>
              <a:rPr lang="ru-RU" sz="4400" dirty="0" err="1" smtClean="0">
                <a:solidFill>
                  <a:schemeClr val="tx1"/>
                </a:solidFill>
              </a:rPr>
              <a:t>ринків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збуту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продукції</a:t>
            </a:r>
            <a:r>
              <a:rPr lang="ru-RU" sz="4400" dirty="0" smtClean="0">
                <a:solidFill>
                  <a:schemeClr val="tx1"/>
                </a:solidFill>
              </a:rPr>
              <a:t> дозволила </a:t>
            </a:r>
            <a:r>
              <a:rPr lang="ru-RU" sz="4400" dirty="0" err="1" smtClean="0">
                <a:solidFill>
                  <a:schemeClr val="tx1"/>
                </a:solidFill>
              </a:rPr>
              <a:t>їй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швидко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витіснити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іноземних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конкурентів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свого</a:t>
            </a:r>
            <a:r>
              <a:rPr lang="ru-RU" sz="4400" dirty="0" smtClean="0">
                <a:solidFill>
                  <a:schemeClr val="tx1"/>
                </a:solidFill>
              </a:rPr>
              <a:t> ринку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почати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торговельну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експансію</a:t>
            </a:r>
            <a:r>
              <a:rPr lang="ru-RU" sz="4400" dirty="0" smtClean="0">
                <a:solidFill>
                  <a:schemeClr val="tx1"/>
                </a:solidFill>
              </a:rPr>
              <a:t> в Китай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Корею. </a:t>
            </a:r>
            <a:r>
              <a:rPr lang="ru-RU" sz="4400" dirty="0" err="1" smtClean="0">
                <a:solidFill>
                  <a:schemeClr val="tx1"/>
                </a:solidFill>
              </a:rPr>
              <a:t>Особливу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увагу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привернула Корея, </a:t>
            </a:r>
            <a:r>
              <a:rPr lang="ru-RU" sz="4400" dirty="0" err="1" smtClean="0">
                <a:solidFill>
                  <a:schemeClr val="tx1"/>
                </a:solidFill>
              </a:rPr>
              <a:t>є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васалом</a:t>
            </a:r>
            <a:r>
              <a:rPr lang="ru-RU" sz="4400" dirty="0" smtClean="0">
                <a:solidFill>
                  <a:schemeClr val="tx1"/>
                </a:solidFill>
              </a:rPr>
              <a:t> Китаю. У 1876р. </a:t>
            </a:r>
            <a:r>
              <a:rPr lang="ru-RU" sz="4400" dirty="0" err="1" smtClean="0">
                <a:solidFill>
                  <a:schemeClr val="tx1"/>
                </a:solidFill>
              </a:rPr>
              <a:t>під</a:t>
            </a:r>
            <a:r>
              <a:rPr lang="ru-RU" sz="4400" dirty="0" smtClean="0">
                <a:solidFill>
                  <a:schemeClr val="tx1"/>
                </a:solidFill>
              </a:rPr>
              <a:t> приводом того, </a:t>
            </a:r>
            <a:r>
              <a:rPr lang="ru-RU" sz="4400" dirty="0" err="1" smtClean="0">
                <a:solidFill>
                  <a:schemeClr val="tx1"/>
                </a:solidFill>
              </a:rPr>
              <a:t>що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японське</a:t>
            </a:r>
            <a:r>
              <a:rPr lang="ru-RU" sz="4400" dirty="0" smtClean="0">
                <a:solidFill>
                  <a:schemeClr val="tx1"/>
                </a:solidFill>
              </a:rPr>
              <a:t> судно </a:t>
            </a:r>
            <a:r>
              <a:rPr lang="ru-RU" sz="4400" dirty="0" err="1" smtClean="0">
                <a:solidFill>
                  <a:schemeClr val="tx1"/>
                </a:solidFill>
              </a:rPr>
              <a:t>піддавалося</a:t>
            </a:r>
            <a:r>
              <a:rPr lang="ru-RU" sz="4400" dirty="0" smtClean="0">
                <a:solidFill>
                  <a:schemeClr val="tx1"/>
                </a:solidFill>
              </a:rPr>
              <a:t> нападу, </a:t>
            </a:r>
            <a:r>
              <a:rPr lang="ru-RU" sz="4400" dirty="0" err="1" smtClean="0">
                <a:solidFill>
                  <a:schemeClr val="tx1"/>
                </a:solidFill>
              </a:rPr>
              <a:t>японський</a:t>
            </a:r>
            <a:r>
              <a:rPr lang="ru-RU" sz="4400" dirty="0" smtClean="0">
                <a:solidFill>
                  <a:schemeClr val="tx1"/>
                </a:solidFill>
              </a:rPr>
              <a:t> флот </a:t>
            </a:r>
            <a:r>
              <a:rPr lang="ru-RU" sz="4400" dirty="0" err="1" smtClean="0">
                <a:solidFill>
                  <a:schemeClr val="tx1"/>
                </a:solidFill>
              </a:rPr>
              <a:t>обстріляв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узбережжя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Кореї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Їй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було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нав'язані</a:t>
            </a:r>
            <a:r>
              <a:rPr lang="ru-RU" sz="4400" dirty="0" smtClean="0">
                <a:solidFill>
                  <a:schemeClr val="tx1"/>
                </a:solidFill>
              </a:rPr>
              <a:t> угоди, </a:t>
            </a:r>
            <a:r>
              <a:rPr lang="ru-RU" sz="4400" dirty="0" err="1" smtClean="0">
                <a:solidFill>
                  <a:schemeClr val="tx1"/>
                </a:solidFill>
              </a:rPr>
              <a:t>перетворювали</a:t>
            </a:r>
            <a:r>
              <a:rPr lang="ru-RU" sz="4400" dirty="0" smtClean="0">
                <a:solidFill>
                  <a:schemeClr val="tx1"/>
                </a:solidFill>
              </a:rPr>
              <a:t> Корею в </a:t>
            </a:r>
            <a:r>
              <a:rPr lang="ru-RU" sz="4400" dirty="0" err="1" smtClean="0">
                <a:solidFill>
                  <a:schemeClr val="tx1"/>
                </a:solidFill>
              </a:rPr>
              <a:t>залежності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від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країну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Це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викликало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загострення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японо-китайських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відносин</a:t>
            </a:r>
            <a:r>
              <a:rPr lang="ru-RU" sz="4400" dirty="0" smtClean="0">
                <a:solidFill>
                  <a:schemeClr val="tx1"/>
                </a:solidFill>
              </a:rPr>
              <a:t>. У 1894р. завершивши </a:t>
            </a:r>
            <a:r>
              <a:rPr lang="ru-RU" sz="4400" dirty="0" err="1" smtClean="0">
                <a:solidFill>
                  <a:schemeClr val="tx1"/>
                </a:solidFill>
              </a:rPr>
              <a:t>реорганізацію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армії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флоту на </a:t>
            </a:r>
            <a:r>
              <a:rPr lang="ru-RU" sz="4400" dirty="0" err="1" smtClean="0">
                <a:solidFill>
                  <a:schemeClr val="tx1"/>
                </a:solidFill>
              </a:rPr>
              <a:t>європейський</a:t>
            </a:r>
            <a:r>
              <a:rPr lang="ru-RU" sz="4400" dirty="0" smtClean="0">
                <a:solidFill>
                  <a:schemeClr val="tx1"/>
                </a:solidFill>
              </a:rPr>
              <a:t> лад, </a:t>
            </a:r>
            <a:r>
              <a:rPr lang="ru-RU" sz="4400" dirty="0" err="1" smtClean="0">
                <a:solidFill>
                  <a:schemeClr val="tx1"/>
                </a:solidFill>
              </a:rPr>
              <a:t>Японія</a:t>
            </a:r>
            <a:r>
              <a:rPr lang="ru-RU" sz="4400" dirty="0" smtClean="0">
                <a:solidFill>
                  <a:schemeClr val="tx1"/>
                </a:solidFill>
              </a:rPr>
              <a:t> напала на Китай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завдала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йому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повну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поразку</a:t>
            </a:r>
            <a:r>
              <a:rPr lang="ru-RU" sz="4400" dirty="0" smtClean="0">
                <a:solidFill>
                  <a:schemeClr val="tx1"/>
                </a:solidFill>
              </a:rPr>
              <a:t>. У 1895р. Китай </a:t>
            </a:r>
            <a:r>
              <a:rPr lang="ru-RU" sz="4400" dirty="0" err="1" smtClean="0">
                <a:solidFill>
                  <a:schemeClr val="tx1"/>
                </a:solidFill>
              </a:rPr>
              <a:t>був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змушений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укласти</a:t>
            </a:r>
            <a:r>
              <a:rPr lang="ru-RU" sz="4400" dirty="0" smtClean="0">
                <a:solidFill>
                  <a:schemeClr val="tx1"/>
                </a:solidFill>
              </a:rPr>
              <a:t> мир. </a:t>
            </a:r>
            <a:r>
              <a:rPr lang="ru-RU" sz="4400" dirty="0" err="1" smtClean="0">
                <a:solidFill>
                  <a:schemeClr val="tx1"/>
                </a:solidFill>
              </a:rPr>
              <a:t>Він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поступився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ряд </a:t>
            </a:r>
            <a:r>
              <a:rPr lang="ru-RU" sz="4400" dirty="0" err="1" smtClean="0">
                <a:solidFill>
                  <a:schemeClr val="tx1"/>
                </a:solidFill>
              </a:rPr>
              <a:t>островів</a:t>
            </a:r>
            <a:r>
              <a:rPr lang="ru-RU" sz="4400" dirty="0" smtClean="0">
                <a:solidFill>
                  <a:schemeClr val="tx1"/>
                </a:solidFill>
              </a:rPr>
              <a:t>, Корею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заплатила </a:t>
            </a:r>
            <a:r>
              <a:rPr lang="ru-RU" sz="4400" dirty="0" err="1" smtClean="0">
                <a:solidFill>
                  <a:schemeClr val="tx1"/>
                </a:solidFill>
              </a:rPr>
              <a:t>контрибуцію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Посилення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позицій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Китаї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викликало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занепокоєння</a:t>
            </a:r>
            <a:r>
              <a:rPr lang="ru-RU" sz="4400" dirty="0" smtClean="0">
                <a:solidFill>
                  <a:schemeClr val="tx1"/>
                </a:solidFill>
              </a:rPr>
              <a:t> у </a:t>
            </a:r>
            <a:r>
              <a:rPr lang="ru-RU" sz="4400" dirty="0" err="1" smtClean="0">
                <a:solidFill>
                  <a:schemeClr val="tx1"/>
                </a:solidFill>
              </a:rPr>
              <a:t>Росії</a:t>
            </a:r>
            <a:r>
              <a:rPr lang="ru-RU" sz="4400" dirty="0" smtClean="0">
                <a:solidFill>
                  <a:schemeClr val="tx1"/>
                </a:solidFill>
              </a:rPr>
              <a:t>, яка сама </a:t>
            </a:r>
            <a:r>
              <a:rPr lang="ru-RU" sz="4400" dirty="0" err="1" smtClean="0">
                <a:solidFill>
                  <a:schemeClr val="tx1"/>
                </a:solidFill>
              </a:rPr>
              <a:t>прагнула</a:t>
            </a:r>
            <a:r>
              <a:rPr lang="ru-RU" sz="4400" dirty="0" smtClean="0">
                <a:solidFill>
                  <a:schemeClr val="tx1"/>
                </a:solidFill>
              </a:rPr>
              <a:t> до </a:t>
            </a:r>
            <a:r>
              <a:rPr lang="ru-RU" sz="4400" dirty="0" err="1" smtClean="0">
                <a:solidFill>
                  <a:schemeClr val="tx1"/>
                </a:solidFill>
              </a:rPr>
              <a:t>експансії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Маньчжурії</a:t>
            </a:r>
            <a:r>
              <a:rPr lang="ru-RU" sz="4400" dirty="0" smtClean="0">
                <a:solidFill>
                  <a:schemeClr val="tx1"/>
                </a:solidFill>
              </a:rPr>
              <a:t> та </a:t>
            </a:r>
            <a:r>
              <a:rPr lang="ru-RU" sz="4400" dirty="0" err="1" smtClean="0">
                <a:solidFill>
                  <a:schemeClr val="tx1"/>
                </a:solidFill>
              </a:rPr>
              <a:t>Кореї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Після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японо-китайської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війни</a:t>
            </a:r>
            <a:r>
              <a:rPr lang="ru-RU" sz="4400" dirty="0" smtClean="0">
                <a:solidFill>
                  <a:schemeClr val="tx1"/>
                </a:solidFill>
              </a:rPr>
              <a:t> на </a:t>
            </a:r>
            <a:r>
              <a:rPr lang="ru-RU" sz="4400" dirty="0" err="1" smtClean="0">
                <a:solidFill>
                  <a:schemeClr val="tx1"/>
                </a:solidFill>
              </a:rPr>
              <a:t>вимогу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Росії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від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Ляодунський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півострова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</a:rPr>
              <a:t>але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теж</a:t>
            </a:r>
            <a:r>
              <a:rPr lang="ru-RU" sz="4400" dirty="0" smtClean="0">
                <a:solidFill>
                  <a:schemeClr val="tx1"/>
                </a:solidFill>
              </a:rPr>
              <a:t> час почала </a:t>
            </a:r>
            <a:r>
              <a:rPr lang="ru-RU" sz="4400" dirty="0" err="1" smtClean="0">
                <a:solidFill>
                  <a:schemeClr val="tx1"/>
                </a:solidFill>
              </a:rPr>
              <a:t>готуватися</a:t>
            </a:r>
            <a:r>
              <a:rPr lang="ru-RU" sz="4400" dirty="0" smtClean="0">
                <a:solidFill>
                  <a:schemeClr val="tx1"/>
                </a:solidFill>
              </a:rPr>
              <a:t> до </a:t>
            </a:r>
            <a:r>
              <a:rPr lang="ru-RU" sz="4400" dirty="0" err="1" smtClean="0">
                <a:solidFill>
                  <a:schemeClr val="tx1"/>
                </a:solidFill>
              </a:rPr>
              <a:t>війни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</a:t>
            </a:r>
            <a:r>
              <a:rPr lang="ru-RU" sz="4400" dirty="0" smtClean="0">
                <a:solidFill>
                  <a:schemeClr val="tx1"/>
                </a:solidFill>
              </a:rPr>
              <a:t> нею. </a:t>
            </a:r>
            <a:r>
              <a:rPr lang="ru-RU" sz="4400" dirty="0" err="1" smtClean="0">
                <a:solidFill>
                  <a:schemeClr val="tx1"/>
                </a:solidFill>
              </a:rPr>
              <a:t>Велике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значення</a:t>
            </a:r>
            <a:r>
              <a:rPr lang="ru-RU" sz="4400" dirty="0" smtClean="0">
                <a:solidFill>
                  <a:schemeClr val="tx1"/>
                </a:solidFill>
              </a:rPr>
              <a:t> мала </a:t>
            </a:r>
            <a:r>
              <a:rPr lang="ru-RU" sz="4400" dirty="0" err="1" smtClean="0">
                <a:solidFill>
                  <a:schemeClr val="tx1"/>
                </a:solidFill>
              </a:rPr>
              <a:t>допомога</a:t>
            </a:r>
            <a:r>
              <a:rPr lang="ru-RU" sz="4400" dirty="0" smtClean="0">
                <a:solidFill>
                  <a:schemeClr val="tx1"/>
                </a:solidFill>
              </a:rPr>
              <a:t>, яку надавали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США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Англія</a:t>
            </a:r>
            <a:r>
              <a:rPr lang="ru-RU" sz="4400" dirty="0" smtClean="0">
                <a:solidFill>
                  <a:schemeClr val="tx1"/>
                </a:solidFill>
              </a:rPr>
              <a:t>. Вони в </a:t>
            </a:r>
            <a:r>
              <a:rPr lang="ru-RU" sz="4400" dirty="0" err="1" smtClean="0">
                <a:solidFill>
                  <a:schemeClr val="tx1"/>
                </a:solidFill>
              </a:rPr>
              <a:t>Японія</a:t>
            </a:r>
            <a:r>
              <a:rPr lang="ru-RU" sz="4400" dirty="0" smtClean="0">
                <a:solidFill>
                  <a:schemeClr val="tx1"/>
                </a:solidFill>
              </a:rPr>
              <a:t> поставляли </a:t>
            </a:r>
            <a:r>
              <a:rPr lang="ru-RU" sz="4400" dirty="0" err="1" smtClean="0">
                <a:solidFill>
                  <a:schemeClr val="tx1"/>
                </a:solidFill>
              </a:rPr>
              <a:t>новітнє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озброєння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надавала </a:t>
            </a:r>
            <a:r>
              <a:rPr lang="ru-RU" sz="4400" dirty="0" err="1" smtClean="0">
                <a:solidFill>
                  <a:schemeClr val="tx1"/>
                </a:solidFill>
              </a:rPr>
              <a:t>допомогу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модернізації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військово-морського</a:t>
            </a:r>
            <a:r>
              <a:rPr lang="ru-RU" sz="4400" dirty="0" smtClean="0">
                <a:solidFill>
                  <a:schemeClr val="tx1"/>
                </a:solidFill>
              </a:rPr>
              <a:t> флоту. Перемогу </a:t>
            </a:r>
            <a:r>
              <a:rPr lang="ru-RU" sz="4400" dirty="0" err="1" smtClean="0">
                <a:solidFill>
                  <a:schemeClr val="tx1"/>
                </a:solidFill>
              </a:rPr>
              <a:t>Японії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російсько-японській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війні</a:t>
            </a:r>
            <a:r>
              <a:rPr lang="ru-RU" sz="4400" dirty="0" smtClean="0">
                <a:solidFill>
                  <a:schemeClr val="tx1"/>
                </a:solidFill>
              </a:rPr>
              <a:t> 1904-1905р. </a:t>
            </a:r>
            <a:r>
              <a:rPr lang="ru-RU" sz="4400" dirty="0" err="1" smtClean="0">
                <a:solidFill>
                  <a:schemeClr val="tx1"/>
                </a:solidFill>
              </a:rPr>
              <a:t>полегшила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що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почалися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Росії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революція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sz="4400" dirty="0" err="1" smtClean="0">
                <a:solidFill>
                  <a:schemeClr val="tx1"/>
                </a:solidFill>
              </a:rPr>
              <a:t>Росія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відмовилася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від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претензій</a:t>
            </a:r>
            <a:r>
              <a:rPr lang="ru-RU" sz="4400" dirty="0" smtClean="0">
                <a:solidFill>
                  <a:schemeClr val="tx1"/>
                </a:solidFill>
              </a:rPr>
              <a:t> на Корею вона </a:t>
            </a:r>
            <a:r>
              <a:rPr lang="ru-RU" sz="4400" dirty="0" err="1" smtClean="0">
                <a:solidFill>
                  <a:schemeClr val="tx1"/>
                </a:solidFill>
              </a:rPr>
              <a:t>отримала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південну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частину</a:t>
            </a:r>
            <a:r>
              <a:rPr lang="ru-RU" sz="4400" dirty="0" smtClean="0">
                <a:solidFill>
                  <a:schemeClr val="tx1"/>
                </a:solidFill>
              </a:rPr>
              <a:t> острова </a:t>
            </a:r>
            <a:r>
              <a:rPr lang="ru-RU" sz="4400" dirty="0" err="1" smtClean="0">
                <a:solidFill>
                  <a:schemeClr val="tx1"/>
                </a:solidFill>
              </a:rPr>
              <a:t>Сахалін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</a:rPr>
              <a:t>Курильські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острови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Ляодунський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півострів</a:t>
            </a:r>
            <a:r>
              <a:rPr lang="ru-RU" sz="4400" dirty="0" smtClean="0">
                <a:solidFill>
                  <a:schemeClr val="tx1"/>
                </a:solidFill>
              </a:rPr>
              <a:t>. У 1907р. </a:t>
            </a:r>
            <a:r>
              <a:rPr lang="ru-RU" sz="4400" dirty="0" err="1" smtClean="0">
                <a:solidFill>
                  <a:schemeClr val="tx1"/>
                </a:solidFill>
              </a:rPr>
              <a:t>між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Японією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і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Росією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було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укладено</a:t>
            </a:r>
            <a:r>
              <a:rPr lang="ru-RU" sz="4400" dirty="0" smtClean="0">
                <a:solidFill>
                  <a:schemeClr val="tx1"/>
                </a:solidFill>
              </a:rPr>
              <a:t> угоду про </a:t>
            </a:r>
            <a:r>
              <a:rPr lang="ru-RU" sz="4400" dirty="0" err="1" smtClean="0">
                <a:solidFill>
                  <a:schemeClr val="tx1"/>
                </a:solidFill>
              </a:rPr>
              <a:t>розподіл</a:t>
            </a:r>
            <a:r>
              <a:rPr lang="ru-RU" sz="4400" dirty="0" smtClean="0">
                <a:solidFill>
                  <a:schemeClr val="tx1"/>
                </a:solidFill>
              </a:rPr>
              <a:t> сфер </a:t>
            </a:r>
            <a:r>
              <a:rPr lang="ru-RU" sz="4400" dirty="0" err="1" smtClean="0">
                <a:solidFill>
                  <a:schemeClr val="tx1"/>
                </a:solidFill>
              </a:rPr>
              <a:t>впливу</a:t>
            </a:r>
            <a:r>
              <a:rPr lang="ru-RU" sz="4400" dirty="0" smtClean="0">
                <a:solidFill>
                  <a:schemeClr val="tx1"/>
                </a:solidFill>
              </a:rPr>
              <a:t> в </a:t>
            </a:r>
            <a:r>
              <a:rPr lang="ru-RU" sz="4400" dirty="0" err="1" smtClean="0">
                <a:solidFill>
                  <a:schemeClr val="tx1"/>
                </a:solidFill>
              </a:rPr>
              <a:t>Китаї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</TotalTime>
  <Words>1096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Японія на шляху модернізації</vt:lpstr>
      <vt:lpstr>Японія в середині 19 століття</vt:lpstr>
      <vt:lpstr>Реставрація Мєйдзі</vt:lpstr>
      <vt:lpstr>Реставрація Мєйдзі</vt:lpstr>
      <vt:lpstr>Реформи в Японії</vt:lpstr>
      <vt:lpstr>Модернізація в соціально-економічній сфері</vt:lpstr>
      <vt:lpstr>завойовницькі  дії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 на пути модернизации.</dc:title>
  <dc:creator>SamLab.ws</dc:creator>
  <cp:lastModifiedBy>Intel</cp:lastModifiedBy>
  <cp:revision>26</cp:revision>
  <dcterms:created xsi:type="dcterms:W3CDTF">2010-10-15T14:21:18Z</dcterms:created>
  <dcterms:modified xsi:type="dcterms:W3CDTF">2013-10-14T16:14:45Z</dcterms:modified>
</cp:coreProperties>
</file>