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29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2362200" y="4038600"/>
            <a:ext cx="6477000" cy="1828800"/>
          </a:xfrm>
        </p:spPr>
        <p:txBody>
          <a:bodyPr anchor="b"/>
          <a:lstStyle>
            <a:lvl1pPr>
              <a:defRPr cap="all" baseline="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8445FF18-682A-4CE6-82C1-C5AF265D678B}" type="datetimeFigureOut">
              <a:rPr lang="ru-RU" smtClean="0"/>
              <a:pPr/>
              <a:t>14.10.2013</a:t>
            </a:fld>
            <a:endParaRPr lang="ru-RU"/>
          </a:p>
        </p:txBody>
      </p:sp>
      <p:sp>
        <p:nvSpPr>
          <p:cNvPr id="17" name="Нижний колонтитул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ru-RU"/>
          </a:p>
        </p:txBody>
      </p:sp>
      <p:sp>
        <p:nvSpPr>
          <p:cNvPr id="29" name="Номер слайда 28"/>
          <p:cNvSpPr>
            <a:spLocks noGrp="1"/>
          </p:cNvSpPr>
          <p:nvPr>
            <p:ph type="sldNum" sz="quarter" idx="12"/>
          </p:nvPr>
        </p:nvSpPr>
        <p:spPr>
          <a:xfrm>
            <a:off x="8001000" y="228600"/>
            <a:ext cx="838200" cy="381000"/>
          </a:xfrm>
        </p:spPr>
        <p:txBody>
          <a:bodyPr/>
          <a:lstStyle>
            <a:lvl1pPr>
              <a:defRPr>
                <a:solidFill>
                  <a:schemeClr val="tx2"/>
                </a:solidFill>
              </a:defRPr>
            </a:lvl1pPr>
          </a:lstStyle>
          <a:p>
            <a:fld id="{D09FBADC-D827-4704-AD68-480AAEA4C1FD}"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445FF18-682A-4CE6-82C1-C5AF265D678B}" type="datetimeFigureOut">
              <a:rPr lang="ru-RU" smtClean="0"/>
              <a:pPr/>
              <a:t>14.10.2013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09FBADC-D827-4704-AD68-480AAEA4C1FD}"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1"/>
      </p:bgRef>
    </p:bg>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609600"/>
            <a:ext cx="2057400" cy="55165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609600"/>
            <a:ext cx="5562600" cy="5516564"/>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6553200" y="6248402"/>
            <a:ext cx="2209800" cy="365125"/>
          </a:xfrm>
        </p:spPr>
        <p:txBody>
          <a:bodyPr/>
          <a:lstStyle/>
          <a:p>
            <a:fld id="{8445FF18-682A-4CE6-82C1-C5AF265D678B}" type="datetimeFigureOut">
              <a:rPr lang="ru-RU" smtClean="0"/>
              <a:pPr/>
              <a:t>14.10.2013</a:t>
            </a:fld>
            <a:endParaRPr lang="ru-RU"/>
          </a:p>
        </p:txBody>
      </p:sp>
      <p:sp>
        <p:nvSpPr>
          <p:cNvPr id="5" name="Нижний колонтитул 4"/>
          <p:cNvSpPr>
            <a:spLocks noGrp="1"/>
          </p:cNvSpPr>
          <p:nvPr>
            <p:ph type="ftr" sz="quarter" idx="11"/>
          </p:nvPr>
        </p:nvSpPr>
        <p:spPr>
          <a:xfrm>
            <a:off x="457201" y="6248207"/>
            <a:ext cx="5573483" cy="365125"/>
          </a:xfrm>
        </p:spPr>
        <p:txBody>
          <a:bodyPr/>
          <a:lstStyle/>
          <a:p>
            <a:endParaRPr lang="ru-RU"/>
          </a:p>
        </p:txBody>
      </p:sp>
      <p:sp>
        <p:nvSpPr>
          <p:cNvPr id="7" name="Прямоугольник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Прямоугольник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Номер слайда 5"/>
          <p:cNvSpPr>
            <a:spLocks noGrp="1"/>
          </p:cNvSpPr>
          <p:nvPr>
            <p:ph type="sldNum" sz="quarter" idx="12"/>
          </p:nvPr>
        </p:nvSpPr>
        <p:spPr>
          <a:xfrm rot="5400000">
            <a:off x="5989638" y="144462"/>
            <a:ext cx="533400" cy="244476"/>
          </a:xfrm>
        </p:spPr>
        <p:txBody>
          <a:bodyPr/>
          <a:lstStyle/>
          <a:p>
            <a:fld id="{D09FBADC-D827-4704-AD68-480AAEA4C1FD}"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990600"/>
          </a:xfrm>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8445FF18-682A-4CE6-82C1-C5AF265D678B}" type="datetimeFigureOut">
              <a:rPr lang="ru-RU" smtClean="0"/>
              <a:pPr/>
              <a:t>14.10.2013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lvl1pPr>
              <a:defRPr>
                <a:solidFill>
                  <a:srgbClr val="FFFFFF"/>
                </a:solidFill>
              </a:defRPr>
            </a:lvl1pPr>
          </a:lstStyle>
          <a:p>
            <a:fld id="{D09FBADC-D827-4704-AD68-480AAEA4C1FD}" type="slidenum">
              <a:rPr lang="ru-RU" smtClean="0"/>
              <a:pPr/>
              <a:t>‹#›</a:t>
            </a:fld>
            <a:endParaRPr lang="ru-RU"/>
          </a:p>
        </p:txBody>
      </p:sp>
      <p:sp>
        <p:nvSpPr>
          <p:cNvPr id="8" name="Содержимое 7"/>
          <p:cNvSpPr>
            <a:spLocks noGrp="1"/>
          </p:cNvSpPr>
          <p:nvPr>
            <p:ph sz="quarter" idx="1"/>
          </p:nvPr>
        </p:nvSpPr>
        <p:spPr>
          <a:xfrm>
            <a:off x="612648" y="1600200"/>
            <a:ext cx="8153400" cy="44958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3" name="Текст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7" name="Прямоугольник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8445FF18-682A-4CE6-82C1-C5AF265D678B}" type="datetimeFigureOut">
              <a:rPr lang="ru-RU" smtClean="0"/>
              <a:pPr/>
              <a:t>14.10.2013</a:t>
            </a:fld>
            <a:endParaRPr lang="ru-RU"/>
          </a:p>
        </p:txBody>
      </p:sp>
      <p:sp>
        <p:nvSpPr>
          <p:cNvPr id="13" name="Номер слайда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09FBADC-D827-4704-AD68-480AAEA4C1FD}" type="slidenum">
              <a:rPr lang="ru-RU" smtClean="0"/>
              <a:pPr/>
              <a:t>‹#›</a:t>
            </a:fld>
            <a:endParaRPr lang="ru-RU"/>
          </a:p>
        </p:txBody>
      </p:sp>
      <p:sp>
        <p:nvSpPr>
          <p:cNvPr id="14" name="Нижний колонтитул 13"/>
          <p:cNvSpPr>
            <a:spLocks noGrp="1"/>
          </p:cNvSpPr>
          <p:nvPr>
            <p:ph type="ftr" sz="quarter" idx="12"/>
          </p:nvPr>
        </p:nvSpPr>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9" name="Содержимое 8"/>
          <p:cNvSpPr>
            <a:spLocks noGrp="1"/>
          </p:cNvSpPr>
          <p:nvPr>
            <p:ph sz="quarter" idx="1"/>
          </p:nvPr>
        </p:nvSpPr>
        <p:spPr>
          <a:xfrm>
            <a:off x="609600"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844901"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8" name="Дата 7"/>
          <p:cNvSpPr>
            <a:spLocks noGrp="1"/>
          </p:cNvSpPr>
          <p:nvPr>
            <p:ph type="dt" sz="half" idx="15"/>
          </p:nvPr>
        </p:nvSpPr>
        <p:spPr/>
        <p:txBody>
          <a:bodyPr rtlCol="0"/>
          <a:lstStyle/>
          <a:p>
            <a:fld id="{8445FF18-682A-4CE6-82C1-C5AF265D678B}" type="datetimeFigureOut">
              <a:rPr lang="ru-RU" smtClean="0"/>
              <a:pPr/>
              <a:t>14.10.2013</a:t>
            </a:fld>
            <a:endParaRPr lang="ru-RU"/>
          </a:p>
        </p:txBody>
      </p:sp>
      <p:sp>
        <p:nvSpPr>
          <p:cNvPr id="10" name="Номер слайда 9"/>
          <p:cNvSpPr>
            <a:spLocks noGrp="1"/>
          </p:cNvSpPr>
          <p:nvPr>
            <p:ph type="sldNum" sz="quarter" idx="16"/>
          </p:nvPr>
        </p:nvSpPr>
        <p:spPr/>
        <p:txBody>
          <a:bodyPr rtlCol="0"/>
          <a:lstStyle/>
          <a:p>
            <a:fld id="{D09FBADC-D827-4704-AD68-480AAEA4C1FD}" type="slidenum">
              <a:rPr lang="ru-RU" smtClean="0"/>
              <a:pPr/>
              <a:t>‹#›</a:t>
            </a:fld>
            <a:endParaRPr lang="ru-RU"/>
          </a:p>
        </p:txBody>
      </p:sp>
      <p:sp>
        <p:nvSpPr>
          <p:cNvPr id="12" name="Нижний колонтитул 11"/>
          <p:cNvSpPr>
            <a:spLocks noGrp="1"/>
          </p:cNvSpPr>
          <p:nvPr>
            <p:ph type="ftr" sz="quarter" idx="17"/>
          </p:nvPr>
        </p:nvSpPr>
        <p:spPr/>
        <p:txBody>
          <a:bodyPr rtlCol="0"/>
          <a:lstStyle/>
          <a:p>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273050"/>
            <a:ext cx="8153400" cy="869950"/>
          </a:xfrm>
        </p:spPr>
        <p:txBody>
          <a:bodyPr anchor="ctr"/>
          <a:lstStyle>
            <a:lvl1pPr>
              <a:defRPr/>
            </a:lvl1pPr>
          </a:lstStyle>
          <a:p>
            <a:r>
              <a:rPr kumimoji="0" lang="ru-RU" smtClean="0"/>
              <a:t>Образец заголовка</a:t>
            </a:r>
            <a:endParaRPr kumimoji="0" lang="en-US"/>
          </a:p>
        </p:txBody>
      </p:sp>
      <p:sp>
        <p:nvSpPr>
          <p:cNvPr id="11" name="Содержимое 10"/>
          <p:cNvSpPr>
            <a:spLocks noGrp="1"/>
          </p:cNvSpPr>
          <p:nvPr>
            <p:ph sz="quarter" idx="2"/>
          </p:nvPr>
        </p:nvSpPr>
        <p:spPr>
          <a:xfrm>
            <a:off x="609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800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5"/>
          </p:nvPr>
        </p:nvSpPr>
        <p:spPr/>
        <p:txBody>
          <a:bodyPr rtlCol="0"/>
          <a:lstStyle/>
          <a:p>
            <a:fld id="{8445FF18-682A-4CE6-82C1-C5AF265D678B}" type="datetimeFigureOut">
              <a:rPr lang="ru-RU" smtClean="0"/>
              <a:pPr/>
              <a:t>14.10.2013</a:t>
            </a:fld>
            <a:endParaRPr lang="ru-RU"/>
          </a:p>
        </p:txBody>
      </p:sp>
      <p:sp>
        <p:nvSpPr>
          <p:cNvPr id="12" name="Номер слайда 11"/>
          <p:cNvSpPr>
            <a:spLocks noGrp="1"/>
          </p:cNvSpPr>
          <p:nvPr>
            <p:ph type="sldNum" sz="quarter" idx="16"/>
          </p:nvPr>
        </p:nvSpPr>
        <p:spPr/>
        <p:txBody>
          <a:bodyPr rtlCol="0"/>
          <a:lstStyle/>
          <a:p>
            <a:fld id="{D09FBADC-D827-4704-AD68-480AAEA4C1FD}" type="slidenum">
              <a:rPr lang="ru-RU" smtClean="0"/>
              <a:pPr/>
              <a:t>‹#›</a:t>
            </a:fld>
            <a:endParaRPr lang="ru-RU"/>
          </a:p>
        </p:txBody>
      </p:sp>
      <p:sp>
        <p:nvSpPr>
          <p:cNvPr id="14" name="Нижний колонтитул 13"/>
          <p:cNvSpPr>
            <a:spLocks noGrp="1"/>
          </p:cNvSpPr>
          <p:nvPr>
            <p:ph type="ftr" sz="quarter" idx="17"/>
          </p:nvPr>
        </p:nvSpPr>
        <p:spPr/>
        <p:txBody>
          <a:bodyPr rtlCol="0"/>
          <a:lstStyle/>
          <a:p>
            <a:endParaRPr lang="ru-RU"/>
          </a:p>
        </p:txBody>
      </p:sp>
      <p:sp>
        <p:nvSpPr>
          <p:cNvPr id="16" name="Текст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5" name="Текст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8445FF18-682A-4CE6-82C1-C5AF265D678B}" type="datetimeFigureOut">
              <a:rPr lang="ru-RU" smtClean="0"/>
              <a:pPr/>
              <a:t>14.10.2013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lvl1pPr>
              <a:defRPr>
                <a:solidFill>
                  <a:srgbClr val="FFFFFF"/>
                </a:solidFill>
              </a:defRPr>
            </a:lvl1pPr>
          </a:lstStyle>
          <a:p>
            <a:fld id="{D09FBADC-D827-4704-AD68-480AAEA4C1FD}"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445FF18-682A-4CE6-82C1-C5AF265D678B}" type="datetimeFigureOut">
              <a:rPr lang="ru-RU" smtClean="0"/>
              <a:pPr/>
              <a:t>14.10.2013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0" y="6248400"/>
            <a:ext cx="533400" cy="381000"/>
          </a:xfrm>
        </p:spPr>
        <p:txBody>
          <a:bodyPr/>
          <a:lstStyle>
            <a:lvl1pPr>
              <a:defRPr>
                <a:solidFill>
                  <a:schemeClr val="tx2"/>
                </a:solidFill>
              </a:defRPr>
            </a:lvl1pPr>
          </a:lstStyle>
          <a:p>
            <a:fld id="{D09FBADC-D827-4704-AD68-480AAEA4C1FD}"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0"/>
            <a:ext cx="8077200" cy="869950"/>
          </a:xfrm>
        </p:spPr>
        <p:txBody>
          <a:bodyPr anchor="ctr"/>
          <a:lstStyle>
            <a:lvl1pPr algn="l">
              <a:buNone/>
              <a:defRPr sz="4400" b="0"/>
            </a:lvl1p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8445FF18-682A-4CE6-82C1-C5AF265D678B}" type="datetimeFigureOut">
              <a:rPr lang="ru-RU" smtClean="0"/>
              <a:pPr/>
              <a:t>14.10.2013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lvl1pPr>
              <a:defRPr>
                <a:solidFill>
                  <a:srgbClr val="FFFFFF"/>
                </a:solidFill>
              </a:defRPr>
            </a:lvl1pPr>
          </a:lstStyle>
          <a:p>
            <a:fld id="{D09FBADC-D827-4704-AD68-480AAEA4C1FD}" type="slidenum">
              <a:rPr lang="ru-RU" smtClean="0"/>
              <a:pPr/>
              <a:t>‹#›</a:t>
            </a:fld>
            <a:endParaRPr lang="ru-RU"/>
          </a:p>
        </p:txBody>
      </p:sp>
      <p:sp>
        <p:nvSpPr>
          <p:cNvPr id="3" name="Текст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9" name="Содержимое 8"/>
          <p:cNvSpPr>
            <a:spLocks noGrp="1"/>
          </p:cNvSpPr>
          <p:nvPr>
            <p:ph sz="quarter" idx="1"/>
          </p:nvPr>
        </p:nvSpPr>
        <p:spPr>
          <a:xfrm>
            <a:off x="2362200" y="1752600"/>
            <a:ext cx="6400800" cy="4419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3">
        <a:schemeClr val="bg2"/>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8" name="Прямоугольник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ru-RU" smtClean="0"/>
              <a:t>Образец заголовка</a:t>
            </a:r>
            <a:endParaRPr kumimoji="0" lang="en-US"/>
          </a:p>
        </p:txBody>
      </p:sp>
      <p:sp>
        <p:nvSpPr>
          <p:cNvPr id="11" name="Прямоугольник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Дата 11"/>
          <p:cNvSpPr>
            <a:spLocks noGrp="1"/>
          </p:cNvSpPr>
          <p:nvPr>
            <p:ph type="dt" sz="half" idx="10"/>
          </p:nvPr>
        </p:nvSpPr>
        <p:spPr>
          <a:xfrm>
            <a:off x="6248400" y="6248400"/>
            <a:ext cx="2667000" cy="365125"/>
          </a:xfrm>
        </p:spPr>
        <p:txBody>
          <a:bodyPr rtlCol="0"/>
          <a:lstStyle/>
          <a:p>
            <a:fld id="{8445FF18-682A-4CE6-82C1-C5AF265D678B}" type="datetimeFigureOut">
              <a:rPr lang="ru-RU" smtClean="0"/>
              <a:pPr/>
              <a:t>14.10.2013</a:t>
            </a:fld>
            <a:endParaRPr lang="ru-RU"/>
          </a:p>
        </p:txBody>
      </p:sp>
      <p:sp>
        <p:nvSpPr>
          <p:cNvPr id="13" name="Номер слайда 12"/>
          <p:cNvSpPr>
            <a:spLocks noGrp="1"/>
          </p:cNvSpPr>
          <p:nvPr>
            <p:ph type="sldNum" sz="quarter" idx="11"/>
          </p:nvPr>
        </p:nvSpPr>
        <p:spPr>
          <a:xfrm>
            <a:off x="0" y="4667249"/>
            <a:ext cx="1447800" cy="663578"/>
          </a:xfrm>
        </p:spPr>
        <p:txBody>
          <a:bodyPr rtlCol="0"/>
          <a:lstStyle>
            <a:lvl1pPr>
              <a:defRPr sz="2800"/>
            </a:lvl1pPr>
          </a:lstStyle>
          <a:p>
            <a:fld id="{D09FBADC-D827-4704-AD68-480AAEA4C1FD}" type="slidenum">
              <a:rPr lang="ru-RU" smtClean="0"/>
              <a:pPr/>
              <a:t>‹#›</a:t>
            </a:fld>
            <a:endParaRPr lang="ru-RU"/>
          </a:p>
        </p:txBody>
      </p:sp>
      <p:sp>
        <p:nvSpPr>
          <p:cNvPr id="14" name="Нижний колонтитул 13"/>
          <p:cNvSpPr>
            <a:spLocks noGrp="1"/>
          </p:cNvSpPr>
          <p:nvPr>
            <p:ph type="ftr" sz="quarter" idx="12"/>
          </p:nvPr>
        </p:nvSpPr>
        <p:spPr>
          <a:xfrm>
            <a:off x="1600200" y="6248206"/>
            <a:ext cx="4572000" cy="365125"/>
          </a:xfrm>
        </p:spPr>
        <p:txBody>
          <a:bodyPr rtlCol="0"/>
          <a:lstStyle/>
          <a:p>
            <a:endParaRPr lang="ru-RU"/>
          </a:p>
        </p:txBody>
      </p:sp>
      <p:sp>
        <p:nvSpPr>
          <p:cNvPr id="3" name="Рисунок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ru-RU" smtClean="0"/>
              <a:t>Вставка рисунка</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609600" y="228600"/>
            <a:ext cx="8153400" cy="9906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8445FF18-682A-4CE6-82C1-C5AF265D678B}" type="datetimeFigureOut">
              <a:rPr lang="ru-RU" smtClean="0"/>
              <a:pPr/>
              <a:t>14.10.2013</a:t>
            </a:fld>
            <a:endParaRPr lang="ru-RU"/>
          </a:p>
        </p:txBody>
      </p:sp>
      <p:sp>
        <p:nvSpPr>
          <p:cNvPr id="3" name="Нижний колонтитул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ru-RU"/>
          </a:p>
        </p:txBody>
      </p:sp>
      <p:sp>
        <p:nvSpPr>
          <p:cNvPr id="7" name="Прямоугольник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09FBADC-D827-4704-AD68-480AAEA4C1FD}"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vsigdz.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8786842" cy="1974436"/>
          </a:xfrm>
        </p:spPr>
        <p:txBody>
          <a:bodyPr>
            <a:normAutofit fontScale="90000"/>
          </a:bodyPr>
          <a:lstStyle/>
          <a:p>
            <a:r>
              <a:rPr lang="en-US" dirty="0" smtClean="0">
                <a:solidFill>
                  <a:schemeClr val="tx1"/>
                </a:solidFill>
              </a:rPr>
              <a:t> </a:t>
            </a: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r>
              <a:rPr lang="en-US" sz="5400" b="1" i="1" dirty="0" smtClean="0">
                <a:solidFill>
                  <a:schemeClr val="accent2"/>
                </a:solidFill>
                <a:effectLst>
                  <a:reflection blurRad="6350" stA="55000" endA="300" endPos="45500" dir="5400000" sy="-100000" algn="bl" rotWithShape="0"/>
                </a:effectLst>
                <a:latin typeface="BrowalliaUPC" pitchFamily="34" charset="-34"/>
                <a:cs typeface="BrowalliaUPC" pitchFamily="34" charset="-34"/>
              </a:rPr>
              <a:t>genetically-modified food VSIGDZ.COM</a:t>
            </a:r>
            <a:endParaRPr lang="ru-RU" sz="5400" b="1" i="1" dirty="0">
              <a:solidFill>
                <a:schemeClr val="accent2"/>
              </a:solidFill>
              <a:effectLst>
                <a:reflection blurRad="6350" stA="55000" endA="300" endPos="45500" dir="5400000" sy="-100000" algn="bl" rotWithShape="0"/>
              </a:effectLst>
              <a:cs typeface="BrowalliaUPC" pitchFamily="34" charset="-34"/>
            </a:endParaRPr>
          </a:p>
        </p:txBody>
      </p:sp>
      <p:pic>
        <p:nvPicPr>
          <p:cNvPr id="1027" name="Picture 3" descr="C:\Users\Intel\Documents\gm_food.jpg"/>
          <p:cNvPicPr>
            <a:picLocks noChangeAspect="1" noChangeArrowheads="1"/>
          </p:cNvPicPr>
          <p:nvPr/>
        </p:nvPicPr>
        <p:blipFill>
          <a:blip r:embed="rId2" cstate="print"/>
          <a:srcRect/>
          <a:stretch>
            <a:fillRect/>
          </a:stretch>
        </p:blipFill>
        <p:spPr bwMode="auto">
          <a:xfrm>
            <a:off x="4429124" y="2143116"/>
            <a:ext cx="4714876" cy="3323024"/>
          </a:xfrm>
          <a:prstGeom prst="rect">
            <a:avLst/>
          </a:prstGeom>
          <a:noFill/>
        </p:spPr>
      </p:pic>
      <p:pic>
        <p:nvPicPr>
          <p:cNvPr id="1028" name="Picture 4" descr="C:\Users\Intel\Documents\GM-Food-words.jpg"/>
          <p:cNvPicPr>
            <a:picLocks noChangeAspect="1" noChangeArrowheads="1"/>
          </p:cNvPicPr>
          <p:nvPr/>
        </p:nvPicPr>
        <p:blipFill>
          <a:blip r:embed="rId3" cstate="print"/>
          <a:srcRect/>
          <a:stretch>
            <a:fillRect/>
          </a:stretch>
        </p:blipFill>
        <p:spPr bwMode="auto">
          <a:xfrm>
            <a:off x="142844" y="2143116"/>
            <a:ext cx="4286280" cy="3367080"/>
          </a:xfrm>
          <a:prstGeom prst="rect">
            <a:avLst/>
          </a:prstGeom>
          <a:noFill/>
        </p:spPr>
      </p:pic>
      <p:pic>
        <p:nvPicPr>
          <p:cNvPr id="1026" name="Picture 2" descr="C:\Users\Intel\Documents\hlogo.png">
            <a:hlinkClick r:id="rId4"/>
          </p:cNvPr>
          <p:cNvPicPr>
            <a:picLocks noChangeAspect="1" noChangeArrowheads="1"/>
          </p:cNvPicPr>
          <p:nvPr/>
        </p:nvPicPr>
        <p:blipFill>
          <a:blip r:embed="rId5" cstate="print"/>
          <a:srcRect/>
          <a:stretch>
            <a:fillRect/>
          </a:stretch>
        </p:blipFill>
        <p:spPr bwMode="auto">
          <a:xfrm>
            <a:off x="2000232" y="3214686"/>
            <a:ext cx="4953000" cy="13970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normAutofit lnSpcReduction="10000"/>
          </a:bodyPr>
          <a:lstStyle/>
          <a:p>
            <a:r>
              <a:rPr lang="en-US" dirty="0" smtClean="0"/>
              <a:t>These plants have been modified in the laboratory to enhance desired traits such as improved nutritional content. For example, plant geneticists can isolate a gene responsible for drought tolerance and insert that gene into a different plant. Not only can genes be transferred from one plant to another, but genes from non-plant organisms also can be used. The best known example of this is the use of genes in corn and other crops.</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14290"/>
            <a:ext cx="8153400" cy="990600"/>
          </a:xfrm>
        </p:spPr>
        <p:txBody>
          <a:bodyPr>
            <a:normAutofit/>
          </a:bodyPr>
          <a:lstStyle/>
          <a:p>
            <a:r>
              <a:rPr lang="en-US" dirty="0" smtClean="0">
                <a:solidFill>
                  <a:schemeClr val="accent2"/>
                </a:solidFill>
              </a:rPr>
              <a:t>Advantages of GM foods?</a:t>
            </a:r>
            <a:endParaRPr lang="ru-RU" dirty="0">
              <a:solidFill>
                <a:schemeClr val="accent2"/>
              </a:solidFill>
            </a:endParaRPr>
          </a:p>
        </p:txBody>
      </p:sp>
      <p:sp>
        <p:nvSpPr>
          <p:cNvPr id="3" name="Содержимое 2"/>
          <p:cNvSpPr>
            <a:spLocks noGrp="1"/>
          </p:cNvSpPr>
          <p:nvPr>
            <p:ph sz="quarter" idx="1"/>
          </p:nvPr>
        </p:nvSpPr>
        <p:spPr/>
        <p:txBody>
          <a:bodyPr>
            <a:normAutofit fontScale="92500"/>
          </a:bodyPr>
          <a:lstStyle/>
          <a:p>
            <a:r>
              <a:rPr lang="en-US" sz="2000" dirty="0" smtClean="0"/>
              <a:t>The world population has topped 6 billion people and is predicted to double in the next 50 years. Ensuring an adequate food supply for this booming population is going to be a major challenge in the years to come. GM foods promise to meet this need in a number of ways:</a:t>
            </a:r>
          </a:p>
          <a:p>
            <a:r>
              <a:rPr lang="en-US" sz="2400" dirty="0" smtClean="0">
                <a:solidFill>
                  <a:schemeClr val="accent1">
                    <a:lumMod val="75000"/>
                  </a:schemeClr>
                </a:solidFill>
              </a:rPr>
              <a:t>-Disease resistance There are many viruses, fungi and bacteria that cause plant diseases. Plant biologists are working to create plants with genetically-engineered resistance to these diseases</a:t>
            </a:r>
          </a:p>
          <a:p>
            <a:r>
              <a:rPr lang="en-US" sz="2400" dirty="0" smtClean="0">
                <a:solidFill>
                  <a:schemeClr val="accent2">
                    <a:lumMod val="75000"/>
                  </a:schemeClr>
                </a:solidFill>
              </a:rPr>
              <a:t>-Pharmaceuticals Medicines and vaccines often are costly to produce and sometimes require special storage conditions not readily available in third world countries. Researchers are working to develop edible vaccines in tomatoes and potatoes. These vaccines will be much easier to ship, store and administer than traditional </a:t>
            </a:r>
            <a:r>
              <a:rPr lang="en-US" sz="2400" dirty="0" err="1" smtClean="0">
                <a:solidFill>
                  <a:schemeClr val="accent2">
                    <a:lumMod val="75000"/>
                  </a:schemeClr>
                </a:solidFill>
              </a:rPr>
              <a:t>injectable</a:t>
            </a:r>
            <a:r>
              <a:rPr lang="en-US" sz="2400" dirty="0" smtClean="0">
                <a:solidFill>
                  <a:schemeClr val="accent2">
                    <a:lumMod val="75000"/>
                  </a:schemeClr>
                </a:solidFill>
              </a:rPr>
              <a:t> vaccines.</a:t>
            </a:r>
            <a:endParaRPr lang="ru-RU" sz="2400"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accent1"/>
                </a:solidFill>
              </a:rPr>
              <a:t>Argument against</a:t>
            </a:r>
            <a:endParaRPr lang="ru-RU" dirty="0">
              <a:solidFill>
                <a:schemeClr val="accent1"/>
              </a:solidFill>
            </a:endParaRPr>
          </a:p>
        </p:txBody>
      </p:sp>
      <p:sp>
        <p:nvSpPr>
          <p:cNvPr id="3" name="Содержимое 2"/>
          <p:cNvSpPr>
            <a:spLocks noGrp="1"/>
          </p:cNvSpPr>
          <p:nvPr>
            <p:ph sz="quarter" idx="1"/>
          </p:nvPr>
        </p:nvSpPr>
        <p:spPr>
          <a:xfrm>
            <a:off x="612648" y="1600200"/>
            <a:ext cx="5030922" cy="4686320"/>
          </a:xfrm>
        </p:spPr>
        <p:txBody>
          <a:bodyPr>
            <a:normAutofit/>
          </a:bodyPr>
          <a:lstStyle/>
          <a:p>
            <a:r>
              <a:rPr lang="en-US" sz="2800" dirty="0" smtClean="0">
                <a:solidFill>
                  <a:schemeClr val="accent2"/>
                </a:solidFill>
              </a:rPr>
              <a:t>Reduced effectiveness of pesticides Just as some populations of mosquitoes developed resistance to the now-banned pesticide DDT, many people are concerned that insects will become resistant to crops that have been genetically-modified to produce their own pesticides.</a:t>
            </a:r>
            <a:endParaRPr lang="ru-RU" sz="2800" dirty="0">
              <a:solidFill>
                <a:schemeClr val="accent2"/>
              </a:solidFill>
            </a:endParaRPr>
          </a:p>
        </p:txBody>
      </p:sp>
      <p:pic>
        <p:nvPicPr>
          <p:cNvPr id="2050" name="Picture 2" descr="C:\Users\Intel\Documents\300707GMfoods_dees.jpg"/>
          <p:cNvPicPr>
            <a:picLocks noChangeAspect="1" noChangeArrowheads="1"/>
          </p:cNvPicPr>
          <p:nvPr/>
        </p:nvPicPr>
        <p:blipFill>
          <a:blip r:embed="rId2" cstate="print"/>
          <a:srcRect/>
          <a:stretch>
            <a:fillRect/>
          </a:stretch>
        </p:blipFill>
        <p:spPr bwMode="auto">
          <a:xfrm>
            <a:off x="5715008" y="2000240"/>
            <a:ext cx="3195271" cy="347185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accent2"/>
                </a:solidFill>
              </a:rPr>
              <a:t>Human health risks</a:t>
            </a:r>
            <a:endParaRPr lang="ru-RU" dirty="0">
              <a:solidFill>
                <a:schemeClr val="accent2"/>
              </a:solidFill>
            </a:endParaRPr>
          </a:p>
        </p:txBody>
      </p:sp>
      <p:sp>
        <p:nvSpPr>
          <p:cNvPr id="3" name="Содержимое 2"/>
          <p:cNvSpPr>
            <a:spLocks noGrp="1"/>
          </p:cNvSpPr>
          <p:nvPr>
            <p:ph sz="quarter" idx="1"/>
          </p:nvPr>
        </p:nvSpPr>
        <p:spPr>
          <a:xfrm>
            <a:off x="612648" y="1600200"/>
            <a:ext cx="6531120" cy="4472006"/>
          </a:xfrm>
        </p:spPr>
        <p:txBody>
          <a:bodyPr>
            <a:normAutofit fontScale="85000" lnSpcReduction="20000"/>
          </a:bodyPr>
          <a:lstStyle/>
          <a:p>
            <a:r>
              <a:rPr lang="en-US" dirty="0" err="1" smtClean="0">
                <a:solidFill>
                  <a:schemeClr val="accent5"/>
                </a:solidFill>
              </a:rPr>
              <a:t>Allergenicity</a:t>
            </a:r>
            <a:r>
              <a:rPr lang="en-US" dirty="0" smtClean="0">
                <a:solidFill>
                  <a:schemeClr val="accent5"/>
                </a:solidFill>
              </a:rPr>
              <a:t> Many children in the US and Europe have developed life-threatening allergies to peanuts and other foods. There is a possibility that introducing a gene into a plant may create a new allergen or cause an allergic reaction in susceptible individuals. A proposal to incorporate a gene from Brazil nuts into soybeans was abandoned because of the fear of causing unexpected allergic reactions31. Extensive testing of GM foods may be required to avoid the possibility of harm to consumers with food allergies. Labeling of GM foods and food products will acquire new importance, which I shall discuss later.</a:t>
            </a:r>
            <a:endParaRPr lang="ru-RU" dirty="0">
              <a:solidFill>
                <a:schemeClr val="accent5"/>
              </a:solidFill>
            </a:endParaRPr>
          </a:p>
        </p:txBody>
      </p:sp>
      <p:pic>
        <p:nvPicPr>
          <p:cNvPr id="4098" name="Picture 2" descr="C:\Users\Intel\Documents\9320.jpg"/>
          <p:cNvPicPr>
            <a:picLocks noChangeAspect="1" noChangeArrowheads="1"/>
          </p:cNvPicPr>
          <p:nvPr/>
        </p:nvPicPr>
        <p:blipFill>
          <a:blip r:embed="rId2" cstate="print"/>
          <a:srcRect/>
          <a:stretch>
            <a:fillRect/>
          </a:stretch>
        </p:blipFill>
        <p:spPr bwMode="auto">
          <a:xfrm>
            <a:off x="7072330" y="2714620"/>
            <a:ext cx="1905000" cy="24765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accent1">
                    <a:lumMod val="75000"/>
                  </a:schemeClr>
                </a:solidFill>
              </a:rPr>
              <a:t>Unknown effects on human health</a:t>
            </a:r>
            <a:endParaRPr lang="ru-RU" dirty="0">
              <a:solidFill>
                <a:schemeClr val="accent1">
                  <a:lumMod val="75000"/>
                </a:schemeClr>
              </a:solidFill>
            </a:endParaRPr>
          </a:p>
        </p:txBody>
      </p:sp>
      <p:sp>
        <p:nvSpPr>
          <p:cNvPr id="3" name="Содержимое 2"/>
          <p:cNvSpPr>
            <a:spLocks noGrp="1"/>
          </p:cNvSpPr>
          <p:nvPr>
            <p:ph sz="quarter" idx="1"/>
          </p:nvPr>
        </p:nvSpPr>
        <p:spPr/>
        <p:txBody>
          <a:bodyPr>
            <a:normAutofit fontScale="77500" lnSpcReduction="20000"/>
          </a:bodyPr>
          <a:lstStyle/>
          <a:p>
            <a:r>
              <a:rPr lang="en-US" dirty="0" smtClean="0"/>
              <a:t>There is a growing concern that introducing foreign genes into food plants may have an unexpected and negative impact on human health. A recent article published in Lancet examined the effects of GM potatoes on the digestive tract in rats32, 33. This study claimed that there were appreciable differences in the intestines of rats fed GM potatoes and rats fed unmodified potatoes. Yet critics say that this paper, like the monarch butterfly data, is flawed and does not hold up to scientific scrutiny34. Moreover, the gene introduced into the potatoes was a snowdrop flower </a:t>
            </a:r>
            <a:r>
              <a:rPr lang="en-US" dirty="0" err="1" smtClean="0"/>
              <a:t>lectin</a:t>
            </a:r>
            <a:r>
              <a:rPr lang="en-US" dirty="0" smtClean="0"/>
              <a:t>, a substance known to be toxic to mammals. The scientists who created this variety of potato chose to use the </a:t>
            </a:r>
            <a:r>
              <a:rPr lang="en-US" dirty="0" err="1" smtClean="0"/>
              <a:t>lectin</a:t>
            </a:r>
            <a:r>
              <a:rPr lang="en-US" dirty="0" smtClean="0"/>
              <a:t> gene simply to test the methodology, and these potatoes were never intended for human or animal consumption.</a:t>
            </a:r>
          </a:p>
        </p:txBody>
      </p:sp>
      <p:pic>
        <p:nvPicPr>
          <p:cNvPr id="3074" name="Picture 2" descr="C:\Users\Intel\Documents\images22.jpeg"/>
          <p:cNvPicPr>
            <a:picLocks noChangeAspect="1" noChangeArrowheads="1"/>
          </p:cNvPicPr>
          <p:nvPr/>
        </p:nvPicPr>
        <p:blipFill>
          <a:blip r:embed="rId2" cstate="print"/>
          <a:srcRect/>
          <a:stretch>
            <a:fillRect/>
          </a:stretch>
        </p:blipFill>
        <p:spPr bwMode="auto">
          <a:xfrm>
            <a:off x="5929322" y="4929198"/>
            <a:ext cx="2590800" cy="1762125"/>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бычная">
  <a:themeElements>
    <a:clrScheme name="Другая 2">
      <a:dk1>
        <a:sysClr val="windowText" lastClr="000000"/>
      </a:dk1>
      <a:lt1>
        <a:sysClr val="window" lastClr="FFFFFF"/>
      </a:lt1>
      <a:dk2>
        <a:srgbClr val="FFFFFF"/>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FFFFFF"/>
      </a:folHlink>
    </a:clrScheme>
    <a:fontScheme name="Обычная">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Обычная">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94</TotalTime>
  <Words>519</Words>
  <Application>Microsoft Office PowerPoint</Application>
  <PresentationFormat>Экран (4:3)</PresentationFormat>
  <Paragraphs>12</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Обычная</vt:lpstr>
      <vt:lpstr>   genetically-modified food VSIGDZ.COM</vt:lpstr>
      <vt:lpstr>Слайд 2</vt:lpstr>
      <vt:lpstr>Advantages of GM foods?</vt:lpstr>
      <vt:lpstr>Argument against</vt:lpstr>
      <vt:lpstr>Human health risks</vt:lpstr>
      <vt:lpstr>Unknown effects on human health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Intel</dc:creator>
  <cp:lastModifiedBy>Intel</cp:lastModifiedBy>
  <cp:revision>10</cp:revision>
  <dcterms:created xsi:type="dcterms:W3CDTF">2013-03-18T18:19:19Z</dcterms:created>
  <dcterms:modified xsi:type="dcterms:W3CDTF">2013-10-14T16:03:33Z</dcterms:modified>
</cp:coreProperties>
</file>