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D36420-695B-4606-A625-7374F2EE2699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80822-2D2F-491E-ADA6-5500850B8F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newsflash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Львівська</a:t>
            </a:r>
            <a:r>
              <a:rPr lang="ru-RU" dirty="0" smtClean="0"/>
              <a:t> область</a:t>
            </a:r>
            <a:endParaRPr lang="ru-RU" dirty="0"/>
          </a:p>
        </p:txBody>
      </p:sp>
      <p:pic>
        <p:nvPicPr>
          <p:cNvPr id="1026" name="Picture 2" descr="C:\Users\Intel\Documents\Coat_of_Arms_of_Lviv_Obla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071810"/>
            <a:ext cx="2308866" cy="28701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Users\Intel\Documents\Flag_of_Lviv_Obla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429000"/>
            <a:ext cx="3357586" cy="22531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571472" y="42860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VSIGDZ.COM</a:t>
            </a:r>
            <a:endParaRPr lang="ru-RU" sz="4000" dirty="0"/>
          </a:p>
        </p:txBody>
      </p:sp>
      <p:pic>
        <p:nvPicPr>
          <p:cNvPr id="3" name="Picture 2" descr="C:\Users\Intel\Documents\h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285992"/>
            <a:ext cx="4953000" cy="1397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Львівська</a:t>
            </a:r>
            <a:r>
              <a:rPr lang="ru-RU" dirty="0" smtClean="0"/>
              <a:t> область — </a:t>
            </a:r>
            <a:r>
              <a:rPr lang="ru-RU" dirty="0" err="1" smtClean="0"/>
              <a:t>адміністративно-територіальна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на </a:t>
            </a:r>
            <a:r>
              <a:rPr lang="ru-RU" dirty="0" err="1" smtClean="0"/>
              <a:t>крайньому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Є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областей </a:t>
            </a:r>
            <a:r>
              <a:rPr lang="ru-RU" dirty="0" err="1" smtClean="0"/>
              <a:t>історично-культурного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 </a:t>
            </a:r>
            <a:r>
              <a:rPr lang="ru-RU" dirty="0" err="1" smtClean="0"/>
              <a:t>Галичина</a:t>
            </a:r>
            <a:r>
              <a:rPr lang="ru-RU" dirty="0" smtClean="0"/>
              <a:t>,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Карпатського</a:t>
            </a:r>
            <a:r>
              <a:rPr lang="ru-RU" dirty="0" smtClean="0"/>
              <a:t> </a:t>
            </a:r>
            <a:r>
              <a:rPr lang="ru-RU" dirty="0" err="1" smtClean="0"/>
              <a:t>єврорегіону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найрозвиненіших</a:t>
            </a:r>
            <a:r>
              <a:rPr lang="ru-RU" dirty="0" smtClean="0"/>
              <a:t> областей </a:t>
            </a:r>
            <a:r>
              <a:rPr lang="ru-RU" dirty="0" err="1" smtClean="0"/>
              <a:t>країни</a:t>
            </a:r>
            <a:r>
              <a:rPr lang="ru-RU" dirty="0" smtClean="0"/>
              <a:t> в </a:t>
            </a:r>
            <a:r>
              <a:rPr lang="ru-RU" dirty="0" err="1" smtClean="0"/>
              <a:t>економічному</a:t>
            </a:r>
            <a:r>
              <a:rPr lang="ru-RU" dirty="0" smtClean="0"/>
              <a:t>, </a:t>
            </a:r>
            <a:r>
              <a:rPr lang="ru-RU" dirty="0" err="1" smtClean="0"/>
              <a:t>туристичному</a:t>
            </a:r>
            <a:r>
              <a:rPr lang="ru-RU" dirty="0" smtClean="0"/>
              <a:t>, культурному та </a:t>
            </a:r>
            <a:r>
              <a:rPr lang="ru-RU" dirty="0" err="1" smtClean="0"/>
              <a:t>науковому</a:t>
            </a:r>
            <a:r>
              <a:rPr lang="ru-RU" dirty="0" smtClean="0"/>
              <a:t> </a:t>
            </a:r>
            <a:r>
              <a:rPr lang="ru-RU" dirty="0" err="1" smtClean="0"/>
              <a:t>напрямках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Межує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Волинською</a:t>
            </a:r>
            <a:r>
              <a:rPr lang="ru-RU" sz="1800" dirty="0" smtClean="0"/>
              <a:t>, </a:t>
            </a:r>
            <a:r>
              <a:rPr lang="ru-RU" sz="1800" dirty="0" err="1" smtClean="0"/>
              <a:t>Рівненською</a:t>
            </a:r>
            <a:r>
              <a:rPr lang="ru-RU" sz="1800" dirty="0" smtClean="0"/>
              <a:t>, </a:t>
            </a:r>
            <a:r>
              <a:rPr lang="ru-RU" sz="1800" dirty="0" err="1" smtClean="0"/>
              <a:t>Тернопільською</a:t>
            </a:r>
            <a:r>
              <a:rPr lang="ru-RU" sz="1800" dirty="0" smtClean="0"/>
              <a:t>, </a:t>
            </a:r>
            <a:r>
              <a:rPr lang="ru-RU" sz="1800" dirty="0" err="1" smtClean="0"/>
              <a:t>Івано-Франківською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Закарпатською</a:t>
            </a:r>
            <a:r>
              <a:rPr lang="ru-RU" sz="1800" dirty="0" smtClean="0"/>
              <a:t> областями,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вихід</a:t>
            </a:r>
            <a:r>
              <a:rPr lang="ru-RU" sz="1800" dirty="0" smtClean="0"/>
              <a:t> до державного кордону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Польща</a:t>
            </a:r>
            <a:r>
              <a:rPr lang="ru-RU" sz="1800" dirty="0" smtClean="0"/>
              <a:t>. </a:t>
            </a:r>
            <a:r>
              <a:rPr lang="ru-RU" sz="1800" dirty="0" err="1" smtClean="0"/>
              <a:t>Адміністративно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поділяється</a:t>
            </a:r>
            <a:r>
              <a:rPr lang="ru-RU" sz="1800" dirty="0" smtClean="0"/>
              <a:t> на 20 </a:t>
            </a:r>
            <a:r>
              <a:rPr lang="ru-RU" sz="1800" dirty="0" err="1" smtClean="0"/>
              <a:t>районів</a:t>
            </a:r>
            <a:r>
              <a:rPr lang="ru-RU" sz="1800" dirty="0" smtClean="0"/>
              <a:t>. </a:t>
            </a:r>
            <a:r>
              <a:rPr lang="ru-RU" sz="1800" dirty="0" err="1" smtClean="0"/>
              <a:t>Міста</a:t>
            </a:r>
            <a:r>
              <a:rPr lang="ru-RU" sz="1800" dirty="0" smtClean="0"/>
              <a:t> Борислав, </a:t>
            </a:r>
            <a:r>
              <a:rPr lang="ru-RU" sz="1800" dirty="0" err="1" smtClean="0"/>
              <a:t>Дрогобич</a:t>
            </a:r>
            <a:r>
              <a:rPr lang="ru-RU" sz="1800" dirty="0" smtClean="0"/>
              <a:t>, </a:t>
            </a:r>
            <a:r>
              <a:rPr lang="ru-RU" sz="1800" dirty="0" err="1" smtClean="0"/>
              <a:t>Львів</a:t>
            </a:r>
            <a:r>
              <a:rPr lang="ru-RU" sz="1800" dirty="0" smtClean="0"/>
              <a:t>, </a:t>
            </a:r>
            <a:r>
              <a:rPr lang="ru-RU" sz="1800" dirty="0" err="1" smtClean="0"/>
              <a:t>Моршин</a:t>
            </a:r>
            <a:r>
              <a:rPr lang="ru-RU" sz="1800" dirty="0" smtClean="0"/>
              <a:t>, </a:t>
            </a:r>
            <a:r>
              <a:rPr lang="ru-RU" sz="1800" dirty="0" err="1" smtClean="0"/>
              <a:t>Новий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Розділ</a:t>
            </a:r>
            <a:r>
              <a:rPr lang="ru-RU" sz="1800" dirty="0" smtClean="0"/>
              <a:t>, </a:t>
            </a:r>
            <a:r>
              <a:rPr lang="ru-RU" sz="1800" dirty="0" err="1" smtClean="0"/>
              <a:t>Самбір</a:t>
            </a:r>
            <a:r>
              <a:rPr lang="ru-RU" sz="1800" dirty="0" smtClean="0"/>
              <a:t>, </a:t>
            </a:r>
            <a:r>
              <a:rPr lang="ru-RU" sz="1800" dirty="0" err="1" smtClean="0"/>
              <a:t>Стрий</a:t>
            </a:r>
            <a:r>
              <a:rPr lang="ru-RU" sz="1800" dirty="0" smtClean="0"/>
              <a:t>, </a:t>
            </a:r>
            <a:r>
              <a:rPr lang="ru-RU" sz="1800" dirty="0" err="1" smtClean="0"/>
              <a:t>Трускавець</a:t>
            </a:r>
            <a:r>
              <a:rPr lang="ru-RU" sz="1800" dirty="0" smtClean="0"/>
              <a:t> та Червоноград 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обласне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підпорядкування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2050" name="Picture 2" descr="C:\Users\Intel\Documents\800px-Map_of_Ukraine_political_simple_Oblast_Lember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000372"/>
            <a:ext cx="4429124" cy="3138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3071810"/>
            <a:ext cx="34290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Північ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області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відноситься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зони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мішаних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лісів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, Малого </a:t>
            </a:r>
            <a:r>
              <a:rPr lang="ru-RU" sz="1400" dirty="0" err="1" smtClean="0"/>
              <a:t>Полісся</a:t>
            </a:r>
            <a:r>
              <a:rPr lang="ru-RU" sz="1400" dirty="0" smtClean="0"/>
              <a:t>; </a:t>
            </a:r>
            <a:r>
              <a:rPr lang="ru-RU" sz="1400" dirty="0" err="1" smtClean="0"/>
              <a:t>середня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 — до </a:t>
            </a:r>
            <a:r>
              <a:rPr lang="ru-RU" sz="1400" dirty="0" err="1" smtClean="0"/>
              <a:t>лісостепу</a:t>
            </a:r>
            <a:r>
              <a:rPr lang="ru-RU" sz="1400" dirty="0" smtClean="0"/>
              <a:t>, де </a:t>
            </a:r>
            <a:r>
              <a:rPr lang="ru-RU" sz="1400" dirty="0" err="1" smtClean="0"/>
              <a:t>виділяються</a:t>
            </a:r>
            <a:r>
              <a:rPr lang="ru-RU" sz="1400" dirty="0" smtClean="0"/>
              <a:t> пасма </a:t>
            </a:r>
            <a:r>
              <a:rPr lang="ru-RU" sz="1400" dirty="0" err="1" smtClean="0"/>
              <a:t>Розточчя</a:t>
            </a:r>
            <a:r>
              <a:rPr lang="ru-RU" sz="1400" dirty="0" smtClean="0"/>
              <a:t>, </a:t>
            </a:r>
            <a:r>
              <a:rPr lang="ru-RU" sz="1400" dirty="0" err="1" smtClean="0"/>
              <a:t>Гологір</a:t>
            </a:r>
            <a:r>
              <a:rPr lang="ru-RU" sz="1400" dirty="0" smtClean="0"/>
              <a:t>, </a:t>
            </a:r>
            <a:r>
              <a:rPr lang="ru-RU" sz="1400" dirty="0" err="1" smtClean="0"/>
              <a:t>Вороняк</a:t>
            </a:r>
            <a:r>
              <a:rPr lang="ru-RU" sz="1400" dirty="0" smtClean="0"/>
              <a:t>, </a:t>
            </a:r>
            <a:r>
              <a:rPr lang="ru-RU" sz="1400" dirty="0" err="1" smtClean="0"/>
              <a:t>Опілля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крайньої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західної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Подільської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височини</a:t>
            </a:r>
            <a:r>
              <a:rPr lang="ru-RU" sz="1400" dirty="0" smtClean="0"/>
              <a:t>. </a:t>
            </a:r>
            <a:r>
              <a:rPr lang="ru-RU" sz="1400" dirty="0" err="1" smtClean="0"/>
              <a:t>Далі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південь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йдуть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карпатські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передгір'я</a:t>
            </a:r>
            <a:r>
              <a:rPr lang="ru-RU" sz="1400" dirty="0" smtClean="0"/>
              <a:t> та, </a:t>
            </a:r>
            <a:r>
              <a:rPr lang="ru-RU" sz="1400" dirty="0" err="1" smtClean="0"/>
              <a:t>власне</a:t>
            </a:r>
            <a:r>
              <a:rPr lang="ru-RU" sz="1400" dirty="0" smtClean="0"/>
              <a:t>, </a:t>
            </a:r>
            <a:r>
              <a:rPr lang="ru-RU" sz="1400" dirty="0" err="1" smtClean="0"/>
              <a:t>Карпати</a:t>
            </a:r>
            <a:r>
              <a:rPr lang="ru-RU" sz="1400" dirty="0" smtClean="0"/>
              <a:t>. Вони </a:t>
            </a:r>
            <a:r>
              <a:rPr lang="ru-RU" sz="1400" dirty="0" err="1" smtClean="0"/>
              <a:t>представлені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Бескидами</a:t>
            </a:r>
            <a:r>
              <a:rPr lang="ru-RU" sz="1400" dirty="0" smtClean="0"/>
              <a:t>. </a:t>
            </a:r>
            <a:r>
              <a:rPr lang="ru-RU" sz="1400" dirty="0" err="1" smtClean="0"/>
              <a:t>Південний</a:t>
            </a:r>
            <a:r>
              <a:rPr lang="ru-RU" sz="1400" dirty="0" smtClean="0"/>
              <a:t> кордон </a:t>
            </a:r>
            <a:r>
              <a:rPr lang="ru-RU" sz="1400" dirty="0" err="1" smtClean="0"/>
              <a:t>області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збігається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Верховинським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Вододільним</a:t>
            </a:r>
            <a:r>
              <a:rPr lang="ru-RU" sz="1400" dirty="0" smtClean="0"/>
              <a:t> хребтом. </a:t>
            </a:r>
            <a:r>
              <a:rPr lang="ru-RU" sz="1400" dirty="0" err="1" smtClean="0"/>
              <a:t>Територією</a:t>
            </a:r>
            <a:r>
              <a:rPr lang="ru-RU" sz="1400" dirty="0" smtClean="0"/>
              <a:t> </a:t>
            </a:r>
            <a:r>
              <a:rPr lang="ru-RU" sz="1400" dirty="0" err="1" smtClean="0"/>
              <a:t>регіону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проходить </a:t>
            </a:r>
            <a:r>
              <a:rPr lang="ru-RU" sz="1400" dirty="0" err="1" smtClean="0"/>
              <a:t>Головний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європейський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вододіл</a:t>
            </a:r>
            <a:r>
              <a:rPr lang="ru-RU" sz="1400" dirty="0" smtClean="0"/>
              <a:t> </a:t>
            </a:r>
            <a:r>
              <a:rPr lang="ru-RU" sz="1400" dirty="0" err="1" smtClean="0"/>
              <a:t>басейнів</a:t>
            </a:r>
            <a:r>
              <a:rPr lang="ru-RU" sz="1400" dirty="0" smtClean="0"/>
              <a:t> Чорного та </a:t>
            </a:r>
            <a:r>
              <a:rPr lang="ru-RU" sz="1400" dirty="0" err="1" smtClean="0"/>
              <a:t>Балтійського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морів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Львівській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знаходиться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південна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Львівсько-Волинського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кам'яновугільного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басейну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західні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Передкарпатської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нафтогазоносної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Передкарпатського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сірконосного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басейну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Найбільшими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промисловими</a:t>
            </a:r>
            <a:r>
              <a:rPr lang="ru-RU" sz="2000" dirty="0" smtClean="0"/>
              <a:t> центрами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Червоноградський</a:t>
            </a:r>
            <a:r>
              <a:rPr lang="ru-RU" sz="2000" dirty="0" smtClean="0"/>
              <a:t>, </a:t>
            </a:r>
            <a:r>
              <a:rPr lang="ru-RU" sz="2000" dirty="0" err="1" smtClean="0"/>
              <a:t>Львівський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Бориславсько-Дрогобицько-Стебницький</a:t>
            </a:r>
            <a:r>
              <a:rPr lang="ru-RU" sz="2000" dirty="0" smtClean="0"/>
              <a:t>.</a:t>
            </a:r>
          </a:p>
        </p:txBody>
      </p:sp>
      <p:pic>
        <p:nvPicPr>
          <p:cNvPr id="3075" name="Picture 3" descr="C:\Users\Intel\Documents\Oblast_k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3395375"/>
            <a:ext cx="4214842" cy="29078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857752" y="3714752"/>
            <a:ext cx="371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Трускавець</a:t>
            </a:r>
            <a:r>
              <a:rPr lang="ru-RU" dirty="0" smtClean="0"/>
              <a:t>, </a:t>
            </a:r>
            <a:r>
              <a:rPr lang="ru-RU" dirty="0" err="1" smtClean="0"/>
              <a:t>Моршин</a:t>
            </a:r>
            <a:r>
              <a:rPr lang="ru-RU" dirty="0" smtClean="0"/>
              <a:t> та </a:t>
            </a:r>
            <a:r>
              <a:rPr lang="ru-RU" dirty="0" err="1" smtClean="0"/>
              <a:t>Східниця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бальнеологічними</a:t>
            </a:r>
            <a:r>
              <a:rPr lang="ru-RU" dirty="0" smtClean="0"/>
              <a:t> курортами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  <a:r>
              <a:rPr lang="ru-RU" dirty="0" err="1" smtClean="0"/>
              <a:t>Архітектурні</a:t>
            </a:r>
            <a:r>
              <a:rPr lang="ru-RU" dirty="0" smtClean="0"/>
              <a:t> </a:t>
            </a:r>
            <a:r>
              <a:rPr lang="ru-RU" dirty="0" err="1" smtClean="0"/>
              <a:t>ансамблі</a:t>
            </a:r>
            <a:r>
              <a:rPr lang="ru-RU" dirty="0" smtClean="0"/>
              <a:t> Львова та </a:t>
            </a:r>
            <a:r>
              <a:rPr lang="ru-RU" dirty="0" err="1" smtClean="0"/>
              <a:t>Жовкви</a:t>
            </a:r>
            <a:r>
              <a:rPr lang="ru-RU" dirty="0" smtClean="0"/>
              <a:t>, замки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пам'ятки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багата</a:t>
            </a:r>
            <a:r>
              <a:rPr lang="ru-RU" dirty="0" smtClean="0"/>
              <a:t> область, </a:t>
            </a:r>
            <a:r>
              <a:rPr lang="ru-RU" dirty="0" err="1" smtClean="0"/>
              <a:t>Карпатські</a:t>
            </a:r>
            <a:r>
              <a:rPr lang="ru-RU" dirty="0" smtClean="0"/>
              <a:t> гори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туристичному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Географічне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4929222" cy="6858016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Розташована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крайньому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. </a:t>
            </a:r>
            <a:r>
              <a:rPr lang="ru-RU" sz="1800" dirty="0" err="1" smtClean="0"/>
              <a:t>Позитивним</a:t>
            </a:r>
            <a:r>
              <a:rPr lang="ru-RU" sz="1800" dirty="0" smtClean="0"/>
              <a:t> у </a:t>
            </a:r>
            <a:r>
              <a:rPr lang="ru-RU" sz="1800" dirty="0" err="1" smtClean="0"/>
              <a:t>географічному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положенні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Львівської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те,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по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пролягають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міжнародні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комунікації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Україну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Польщею</a:t>
            </a:r>
            <a:r>
              <a:rPr lang="ru-RU" sz="1800" dirty="0" smtClean="0"/>
              <a:t>, </a:t>
            </a:r>
            <a:r>
              <a:rPr lang="ru-RU" sz="1800" dirty="0" err="1" smtClean="0"/>
              <a:t>Словаччиною</a:t>
            </a:r>
            <a:r>
              <a:rPr lang="ru-RU" sz="1800" dirty="0" smtClean="0"/>
              <a:t>, </a:t>
            </a:r>
            <a:r>
              <a:rPr lang="ru-RU" sz="1800" dirty="0" err="1" smtClean="0"/>
              <a:t>Угорщиною</a:t>
            </a:r>
            <a:r>
              <a:rPr lang="ru-RU" sz="1800" dirty="0" smtClean="0"/>
              <a:t>, </a:t>
            </a:r>
            <a:r>
              <a:rPr lang="ru-RU" sz="1800" dirty="0" err="1" smtClean="0"/>
              <a:t>Румунією</a:t>
            </a:r>
            <a:r>
              <a:rPr lang="ru-RU" sz="1800" dirty="0" smtClean="0"/>
              <a:t>. </a:t>
            </a:r>
            <a:r>
              <a:rPr lang="ru-RU" sz="1800" dirty="0" err="1" smtClean="0"/>
              <a:t>Північна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лежить</a:t>
            </a:r>
            <a:r>
              <a:rPr lang="ru-RU" sz="1800" dirty="0" smtClean="0"/>
              <a:t> у межах </a:t>
            </a:r>
            <a:r>
              <a:rPr lang="ru-RU" sz="1800" dirty="0" err="1" smtClean="0"/>
              <a:t>Волинської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височини</a:t>
            </a:r>
            <a:r>
              <a:rPr lang="ru-RU" sz="1800" dirty="0" smtClean="0"/>
              <a:t>, Малого </a:t>
            </a:r>
            <a:r>
              <a:rPr lang="ru-RU" sz="1800" dirty="0" err="1" smtClean="0"/>
              <a:t>Полісся</a:t>
            </a:r>
            <a:r>
              <a:rPr lang="ru-RU" sz="1800" dirty="0" smtClean="0"/>
              <a:t> та </a:t>
            </a:r>
            <a:r>
              <a:rPr lang="ru-RU" sz="1800" dirty="0" err="1" smtClean="0"/>
              <a:t>Подільської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височини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відокремлена</a:t>
            </a:r>
            <a:r>
              <a:rPr lang="ru-RU" sz="1800" dirty="0" smtClean="0"/>
              <a:t> долиною </a:t>
            </a:r>
            <a:r>
              <a:rPr lang="ru-RU" sz="1800" dirty="0" err="1" smtClean="0"/>
              <a:t>Дністра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Передкарпаття</a:t>
            </a:r>
            <a:r>
              <a:rPr lang="ru-RU" sz="1800" dirty="0" smtClean="0"/>
              <a:t>. На </a:t>
            </a:r>
            <a:r>
              <a:rPr lang="ru-RU" sz="1800" dirty="0" err="1" smtClean="0"/>
              <a:t>південному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хребти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Українських</a:t>
            </a:r>
            <a:r>
              <a:rPr lang="ru-RU" sz="1800" dirty="0" smtClean="0"/>
              <a:t> Карпат. </a:t>
            </a:r>
            <a:r>
              <a:rPr lang="ru-RU" sz="1800" dirty="0" err="1" smtClean="0"/>
              <a:t>Північна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розташована</a:t>
            </a:r>
            <a:r>
              <a:rPr lang="ru-RU" sz="1800" dirty="0" smtClean="0"/>
              <a:t> в </a:t>
            </a:r>
            <a:r>
              <a:rPr lang="ru-RU" sz="1800" dirty="0" err="1" smtClean="0"/>
              <a:t>лісостеповій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зоні</a:t>
            </a:r>
            <a:r>
              <a:rPr lang="ru-RU" sz="1800" dirty="0" smtClean="0"/>
              <a:t>.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сприятливі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сільського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рекреаційного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господарства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098" name="Picture 2" descr="C:\Users\Intel\Documents\Lviv_region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643050"/>
            <a:ext cx="4137641" cy="434815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5143512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області</a:t>
            </a:r>
            <a:r>
              <a:rPr lang="ru-RU" dirty="0" smtClean="0"/>
              <a:t> 400 </a:t>
            </a:r>
            <a:r>
              <a:rPr lang="ru-RU" dirty="0" err="1" smtClean="0"/>
              <a:t>територій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</a:t>
            </a:r>
            <a:r>
              <a:rPr lang="ru-RU" dirty="0" err="1" smtClean="0"/>
              <a:t>природно-заповідного</a:t>
            </a:r>
            <a:r>
              <a:rPr lang="ru-RU" dirty="0" smtClean="0"/>
              <a:t> фонду,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заповідник</a:t>
            </a:r>
            <a:r>
              <a:rPr lang="ru-RU" dirty="0" smtClean="0"/>
              <a:t> «</a:t>
            </a:r>
            <a:r>
              <a:rPr lang="ru-RU" dirty="0" err="1" smtClean="0"/>
              <a:t>Розточчя</a:t>
            </a:r>
            <a:r>
              <a:rPr lang="ru-RU" dirty="0" smtClean="0"/>
              <a:t>», 33 заказники, </a:t>
            </a:r>
            <a:r>
              <a:rPr lang="ru-RU" dirty="0" err="1" smtClean="0"/>
              <a:t>ботанічний</a:t>
            </a:r>
            <a:r>
              <a:rPr lang="ru-RU" dirty="0" smtClean="0"/>
              <a:t> сад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, 240 </a:t>
            </a:r>
            <a:r>
              <a:rPr lang="ru-RU" dirty="0" err="1" smtClean="0"/>
              <a:t>пам'яток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55 </a:t>
            </a:r>
            <a:r>
              <a:rPr lang="ru-RU" dirty="0" err="1" smtClean="0"/>
              <a:t>парків</a:t>
            </a:r>
            <a:r>
              <a:rPr lang="ru-RU" dirty="0" smtClean="0"/>
              <a:t> — </a:t>
            </a:r>
            <a:r>
              <a:rPr lang="ru-RU" dirty="0" err="1" smtClean="0"/>
              <a:t>пам'яток</a:t>
            </a:r>
            <a:r>
              <a:rPr lang="ru-RU" dirty="0" smtClean="0"/>
              <a:t> садово-паркового </a:t>
            </a:r>
            <a:r>
              <a:rPr lang="ru-RU" dirty="0" err="1" smtClean="0"/>
              <a:t>мистецтва</a:t>
            </a:r>
            <a:r>
              <a:rPr lang="ru-RU" dirty="0" smtClean="0"/>
              <a:t>, 61 </a:t>
            </a:r>
            <a:r>
              <a:rPr lang="ru-RU" dirty="0" err="1" smtClean="0"/>
              <a:t>заповідне</a:t>
            </a:r>
            <a:r>
              <a:rPr lang="ru-RU" dirty="0" smtClean="0"/>
              <a:t> урочище.</a:t>
            </a:r>
            <a:endParaRPr lang="ru-RU" dirty="0"/>
          </a:p>
        </p:txBody>
      </p:sp>
      <p:pic>
        <p:nvPicPr>
          <p:cNvPr id="5122" name="Picture 2" descr="C:\Users\Intel\Documents\44_foto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3827478" cy="2870609"/>
          </a:xfrm>
          <a:prstGeom prst="rect">
            <a:avLst/>
          </a:prstGeom>
          <a:noFill/>
        </p:spPr>
      </p:pic>
      <p:pic>
        <p:nvPicPr>
          <p:cNvPr id="5123" name="Picture 3" descr="C:\Users\Intel\Documents\2012_N4_IMG_51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285992"/>
            <a:ext cx="3843328" cy="288457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7158" y="185736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Розточчя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643438" y="1571612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Б</a:t>
            </a:r>
            <a:r>
              <a:rPr lang="ru-RU" dirty="0" err="1" smtClean="0"/>
              <a:t>отанічний</a:t>
            </a:r>
            <a:r>
              <a:rPr lang="ru-RU" dirty="0" smtClean="0"/>
              <a:t> сад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Корисні</a:t>
            </a:r>
            <a:r>
              <a:rPr lang="ru-RU" dirty="0" smtClean="0"/>
              <a:t> </a:t>
            </a:r>
            <a:r>
              <a:rPr lang="ru-RU" dirty="0" err="1" smtClean="0"/>
              <a:t>копалини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Львівської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наявні</a:t>
            </a:r>
            <a:r>
              <a:rPr lang="ru-RU" dirty="0" smtClean="0"/>
              <a:t> 24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. Область </a:t>
            </a:r>
            <a:r>
              <a:rPr lang="ru-RU" dirty="0" err="1" smtClean="0"/>
              <a:t>багата</a:t>
            </a:r>
            <a:r>
              <a:rPr lang="ru-RU" dirty="0" smtClean="0"/>
              <a:t> на </a:t>
            </a:r>
            <a:r>
              <a:rPr lang="ru-RU" dirty="0" err="1" smtClean="0"/>
              <a:t>корисні</a:t>
            </a:r>
            <a:r>
              <a:rPr lang="ru-RU" dirty="0" smtClean="0"/>
              <a:t> </a:t>
            </a:r>
            <a:r>
              <a:rPr lang="ru-RU" dirty="0" err="1" smtClean="0"/>
              <a:t>копалини</a:t>
            </a:r>
            <a:r>
              <a:rPr lang="ru-RU" dirty="0" smtClean="0"/>
              <a:t>: </a:t>
            </a:r>
            <a:r>
              <a:rPr lang="ru-RU" dirty="0" err="1" smtClean="0"/>
              <a:t>природний</a:t>
            </a:r>
            <a:r>
              <a:rPr lang="ru-RU" dirty="0" smtClean="0"/>
              <a:t> газ, </a:t>
            </a:r>
            <a:r>
              <a:rPr lang="ru-RU" dirty="0" err="1" smtClean="0"/>
              <a:t>нафту</a:t>
            </a:r>
            <a:r>
              <a:rPr lang="ru-RU" dirty="0" smtClean="0"/>
              <a:t> (</a:t>
            </a:r>
            <a:r>
              <a:rPr lang="ru-RU" dirty="0" err="1" smtClean="0"/>
              <a:t>Бориславське</a:t>
            </a:r>
            <a:r>
              <a:rPr lang="ru-RU" dirty="0" smtClean="0"/>
              <a:t>, </a:t>
            </a:r>
            <a:r>
              <a:rPr lang="ru-RU" dirty="0" err="1" smtClean="0"/>
              <a:t>Східницьке</a:t>
            </a:r>
            <a:r>
              <a:rPr lang="ru-RU" dirty="0" smtClean="0"/>
              <a:t>, </a:t>
            </a:r>
            <a:r>
              <a:rPr lang="ru-RU" dirty="0" err="1" smtClean="0"/>
              <a:t>Стрільбицьке</a:t>
            </a:r>
            <a:r>
              <a:rPr lang="ru-RU" dirty="0" smtClean="0"/>
              <a:t> </a:t>
            </a:r>
            <a:r>
              <a:rPr lang="ru-RU" dirty="0" err="1" smtClean="0"/>
              <a:t>нафтові</a:t>
            </a:r>
            <a:r>
              <a:rPr lang="ru-RU" dirty="0" smtClean="0"/>
              <a:t> </a:t>
            </a:r>
            <a:r>
              <a:rPr lang="ru-RU" dirty="0" err="1" smtClean="0"/>
              <a:t>родовища</a:t>
            </a:r>
            <a:r>
              <a:rPr lang="ru-RU" dirty="0" smtClean="0"/>
              <a:t>), 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сірку</a:t>
            </a:r>
            <a:r>
              <a:rPr lang="ru-RU" dirty="0" smtClean="0"/>
              <a:t>, торф, озокерит (</a:t>
            </a:r>
            <a:r>
              <a:rPr lang="ru-RU" dirty="0" err="1" smtClean="0"/>
              <a:t>Бориславське</a:t>
            </a:r>
            <a:r>
              <a:rPr lang="ru-RU" dirty="0" smtClean="0"/>
              <a:t> </a:t>
            </a:r>
            <a:r>
              <a:rPr lang="ru-RU" dirty="0" err="1" smtClean="0"/>
              <a:t>озокеритове</a:t>
            </a:r>
            <a:r>
              <a:rPr lang="ru-RU" dirty="0" smtClean="0"/>
              <a:t> </a:t>
            </a:r>
            <a:r>
              <a:rPr lang="ru-RU" dirty="0" err="1" smtClean="0"/>
              <a:t>родовище</a:t>
            </a:r>
            <a:r>
              <a:rPr lang="ru-RU" dirty="0" smtClean="0"/>
              <a:t>), </a:t>
            </a:r>
            <a:r>
              <a:rPr lang="ru-RU" dirty="0" err="1" smtClean="0"/>
              <a:t>кухонну</a:t>
            </a:r>
            <a:r>
              <a:rPr lang="ru-RU" dirty="0" smtClean="0"/>
              <a:t> та </a:t>
            </a:r>
            <a:r>
              <a:rPr lang="ru-RU" dirty="0" err="1" smtClean="0"/>
              <a:t>калійну</a:t>
            </a:r>
            <a:r>
              <a:rPr lang="ru-RU" dirty="0" smtClean="0"/>
              <a:t> </a:t>
            </a:r>
            <a:r>
              <a:rPr lang="ru-RU" dirty="0" err="1" smtClean="0"/>
              <a:t>сіль</a:t>
            </a:r>
            <a:r>
              <a:rPr lang="ru-RU" dirty="0" smtClean="0"/>
              <a:t>, </a:t>
            </a:r>
            <a:r>
              <a:rPr lang="ru-RU" dirty="0" err="1" smtClean="0"/>
              <a:t>сировину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цементу, </a:t>
            </a:r>
            <a:r>
              <a:rPr lang="ru-RU" dirty="0" err="1" smtClean="0"/>
              <a:t>вапняки</a:t>
            </a:r>
            <a:r>
              <a:rPr lang="ru-RU" dirty="0" smtClean="0"/>
              <a:t> (для </a:t>
            </a:r>
            <a:r>
              <a:rPr lang="ru-RU" dirty="0" err="1" smtClean="0"/>
              <a:t>цукрової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та </a:t>
            </a:r>
            <a:r>
              <a:rPr lang="ru-RU" dirty="0" err="1" smtClean="0"/>
              <a:t>вапняки</a:t>
            </a:r>
            <a:r>
              <a:rPr lang="ru-RU" dirty="0" smtClean="0"/>
              <a:t> для </a:t>
            </a:r>
            <a:r>
              <a:rPr lang="ru-RU" dirty="0" err="1" smtClean="0"/>
              <a:t>випалювання</a:t>
            </a:r>
            <a:r>
              <a:rPr lang="ru-RU" dirty="0" smtClean="0"/>
              <a:t> на </a:t>
            </a:r>
            <a:r>
              <a:rPr lang="ru-RU" dirty="0" err="1" smtClean="0"/>
              <a:t>вапно</a:t>
            </a:r>
            <a:r>
              <a:rPr lang="ru-RU" dirty="0" smtClean="0"/>
              <a:t>), </a:t>
            </a:r>
            <a:r>
              <a:rPr lang="ru-RU" dirty="0" err="1" smtClean="0"/>
              <a:t>сланці</a:t>
            </a:r>
            <a:r>
              <a:rPr lang="ru-RU" dirty="0" smtClean="0"/>
              <a:t> (</a:t>
            </a:r>
            <a:r>
              <a:rPr lang="ru-RU" dirty="0" err="1" smtClean="0"/>
              <a:t>сланець</a:t>
            </a:r>
            <a:r>
              <a:rPr lang="ru-RU" dirty="0" smtClean="0"/>
              <a:t> </a:t>
            </a:r>
            <a:r>
              <a:rPr lang="ru-RU" dirty="0" err="1" smtClean="0"/>
              <a:t>мінілітовий</a:t>
            </a:r>
            <a:r>
              <a:rPr lang="ru-RU" dirty="0" smtClean="0"/>
              <a:t>), мергель, </a:t>
            </a:r>
            <a:r>
              <a:rPr lang="ru-RU" dirty="0" err="1" smtClean="0"/>
              <a:t>великі</a:t>
            </a:r>
            <a:r>
              <a:rPr lang="ru-RU" dirty="0" smtClean="0"/>
              <a:t> запаси </a:t>
            </a:r>
            <a:r>
              <a:rPr lang="ru-RU" dirty="0" err="1" smtClean="0"/>
              <a:t>будівельних</a:t>
            </a:r>
            <a:r>
              <a:rPr lang="ru-RU" dirty="0" smtClean="0"/>
              <a:t> та </a:t>
            </a:r>
            <a:r>
              <a:rPr lang="ru-RU" dirty="0" err="1" smtClean="0"/>
              <a:t>вогнетривких</a:t>
            </a:r>
            <a:r>
              <a:rPr lang="ru-RU" dirty="0" smtClean="0"/>
              <a:t> глин (</a:t>
            </a:r>
            <a:r>
              <a:rPr lang="ru-RU" dirty="0" err="1" smtClean="0"/>
              <a:t>цегельно-черепична</a:t>
            </a:r>
            <a:r>
              <a:rPr lang="ru-RU" dirty="0" smtClean="0"/>
              <a:t> </a:t>
            </a:r>
            <a:r>
              <a:rPr lang="ru-RU" dirty="0" err="1" smtClean="0"/>
              <a:t>сировина</a:t>
            </a:r>
            <a:r>
              <a:rPr lang="ru-RU" dirty="0" smtClean="0"/>
              <a:t>), </a:t>
            </a:r>
            <a:r>
              <a:rPr lang="ru-RU" dirty="0" err="1" smtClean="0"/>
              <a:t>піску</a:t>
            </a:r>
            <a:r>
              <a:rPr lang="ru-RU" dirty="0" smtClean="0"/>
              <a:t> (для </a:t>
            </a:r>
            <a:r>
              <a:rPr lang="ru-RU" dirty="0" err="1" smtClean="0"/>
              <a:t>пісочниць</a:t>
            </a:r>
            <a:r>
              <a:rPr lang="ru-RU" dirty="0" smtClean="0"/>
              <a:t> </a:t>
            </a:r>
            <a:r>
              <a:rPr lang="ru-RU" dirty="0" err="1" smtClean="0"/>
              <a:t>локомотивних</a:t>
            </a:r>
            <a:r>
              <a:rPr lang="ru-RU" dirty="0" smtClean="0"/>
              <a:t> та </a:t>
            </a:r>
            <a:r>
              <a:rPr lang="ru-RU" dirty="0" err="1" smtClean="0"/>
              <a:t>піску</a:t>
            </a:r>
            <a:r>
              <a:rPr lang="ru-RU" dirty="0" smtClean="0"/>
              <a:t> для </a:t>
            </a:r>
            <a:r>
              <a:rPr lang="ru-RU" dirty="0" err="1" smtClean="0"/>
              <a:t>скляної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), </a:t>
            </a:r>
            <a:r>
              <a:rPr lang="ru-RU" dirty="0" err="1" smtClean="0"/>
              <a:t>гіпсу</a:t>
            </a:r>
            <a:r>
              <a:rPr lang="ru-RU" dirty="0" smtClean="0"/>
              <a:t> та </a:t>
            </a:r>
            <a:r>
              <a:rPr lang="ru-RU" dirty="0" err="1" smtClean="0"/>
              <a:t>ангідриту</a:t>
            </a:r>
            <a:r>
              <a:rPr lang="ru-RU" dirty="0" smtClean="0"/>
              <a:t>, </a:t>
            </a:r>
            <a:r>
              <a:rPr lang="ru-RU" dirty="0" err="1" smtClean="0"/>
              <a:t>крейди</a:t>
            </a:r>
            <a:r>
              <a:rPr lang="ru-RU" dirty="0" smtClean="0"/>
              <a:t> </a:t>
            </a:r>
            <a:r>
              <a:rPr lang="ru-RU" dirty="0" err="1" smtClean="0"/>
              <a:t>будівельної</a:t>
            </a:r>
            <a:r>
              <a:rPr lang="ru-RU" dirty="0" smtClean="0"/>
              <a:t>, </a:t>
            </a:r>
            <a:r>
              <a:rPr lang="ru-RU" dirty="0" err="1" smtClean="0"/>
              <a:t>пісковиків</a:t>
            </a:r>
            <a:r>
              <a:rPr lang="ru-RU" dirty="0" smtClean="0"/>
              <a:t>, </a:t>
            </a:r>
            <a:r>
              <a:rPr lang="ru-RU" dirty="0" err="1" smtClean="0"/>
              <a:t>піщано-гравійних</a:t>
            </a:r>
            <a:r>
              <a:rPr lang="ru-RU" dirty="0" smtClean="0"/>
              <a:t> </a:t>
            </a:r>
            <a:r>
              <a:rPr lang="ru-RU" dirty="0" err="1" smtClean="0"/>
              <a:t>сумішей</a:t>
            </a:r>
            <a:r>
              <a:rPr lang="ru-RU" dirty="0" smtClean="0"/>
              <a:t>, </a:t>
            </a:r>
            <a:r>
              <a:rPr lang="ru-RU" dirty="0" err="1" smtClean="0"/>
              <a:t>керамзитова</a:t>
            </a:r>
            <a:r>
              <a:rPr lang="ru-RU" dirty="0" smtClean="0"/>
              <a:t> </a:t>
            </a:r>
            <a:r>
              <a:rPr lang="ru-RU" dirty="0" err="1" smtClean="0"/>
              <a:t>сировина</a:t>
            </a:r>
            <a:r>
              <a:rPr lang="ru-RU" dirty="0" smtClean="0"/>
              <a:t>; </a:t>
            </a:r>
            <a:r>
              <a:rPr lang="ru-RU" dirty="0" err="1" smtClean="0"/>
              <a:t>відкрито</a:t>
            </a:r>
            <a:r>
              <a:rPr lang="ru-RU" dirty="0" smtClean="0"/>
              <a:t> 4 </a:t>
            </a:r>
            <a:r>
              <a:rPr lang="ru-RU" dirty="0" err="1" smtClean="0"/>
              <a:t>родовища</a:t>
            </a:r>
            <a:r>
              <a:rPr lang="ru-RU" dirty="0" smtClean="0"/>
              <a:t> </a:t>
            </a:r>
            <a:r>
              <a:rPr lang="ru-RU" dirty="0" err="1" smtClean="0"/>
              <a:t>лікувальних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вод типу «</a:t>
            </a:r>
            <a:r>
              <a:rPr lang="ru-RU" dirty="0" err="1" smtClean="0"/>
              <a:t>Нафтуся</a:t>
            </a:r>
            <a:r>
              <a:rPr lang="ru-RU" dirty="0" smtClean="0"/>
              <a:t>». </a:t>
            </a:r>
            <a:r>
              <a:rPr lang="ru-RU" dirty="0" err="1" smtClean="0"/>
              <a:t>Особливим</a:t>
            </a:r>
            <a:r>
              <a:rPr lang="ru-RU" dirty="0" smtClean="0"/>
              <a:t> </a:t>
            </a:r>
            <a:r>
              <a:rPr lang="ru-RU" dirty="0" err="1" smtClean="0"/>
              <a:t>багатством</a:t>
            </a:r>
            <a:r>
              <a:rPr lang="ru-RU" dirty="0" smtClean="0"/>
              <a:t> </a:t>
            </a:r>
            <a:r>
              <a:rPr lang="ru-RU" dirty="0" err="1" smtClean="0"/>
              <a:t>Галицької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запаси </a:t>
            </a:r>
            <a:r>
              <a:rPr lang="ru-RU" dirty="0" err="1" smtClean="0"/>
              <a:t>лікувальних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вод,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курорти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Населення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413652" cy="2116266"/>
          </a:xfrm>
        </p:spPr>
        <p:txBody>
          <a:bodyPr>
            <a:normAutofit/>
          </a:bodyPr>
          <a:lstStyle/>
          <a:p>
            <a:r>
              <a:rPr lang="ru-RU" sz="1400" dirty="0" err="1" smtClean="0"/>
              <a:t>Згідно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даних</a:t>
            </a:r>
            <a:r>
              <a:rPr lang="ru-RU" sz="1400" dirty="0" smtClean="0"/>
              <a:t> Головного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статистики у </a:t>
            </a:r>
            <a:r>
              <a:rPr lang="ru-RU" sz="1400" dirty="0" err="1" smtClean="0"/>
              <a:t>Львівській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області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м.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 (</a:t>
            </a:r>
            <a:r>
              <a:rPr lang="ru-RU" sz="1400" dirty="0" err="1" smtClean="0"/>
              <a:t>включаючи</a:t>
            </a:r>
            <a:r>
              <a:rPr lang="ru-RU" sz="1400" dirty="0" smtClean="0"/>
              <a:t> м. Винники, </a:t>
            </a:r>
            <a:r>
              <a:rPr lang="ru-RU" sz="1400" dirty="0" err="1" smtClean="0"/>
              <a:t>смт</a:t>
            </a:r>
            <a:r>
              <a:rPr lang="ru-RU" sz="1400" dirty="0" smtClean="0"/>
              <a:t>. </a:t>
            </a:r>
            <a:r>
              <a:rPr lang="ru-RU" sz="1400" dirty="0" err="1" smtClean="0"/>
              <a:t>Брюховичі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смт</a:t>
            </a:r>
            <a:r>
              <a:rPr lang="ru-RU" sz="1400" dirty="0" smtClean="0"/>
              <a:t>. </a:t>
            </a:r>
            <a:r>
              <a:rPr lang="ru-RU" sz="1400" dirty="0" err="1" smtClean="0"/>
              <a:t>Рудно</a:t>
            </a:r>
            <a:r>
              <a:rPr lang="ru-RU" sz="1400" dirty="0" smtClean="0"/>
              <a:t>) у </a:t>
            </a:r>
            <a:r>
              <a:rPr lang="ru-RU" sz="1400" dirty="0" err="1" smtClean="0"/>
              <a:t>січні</a:t>
            </a:r>
            <a:r>
              <a:rPr lang="ru-RU" sz="1400" dirty="0" smtClean="0"/>
              <a:t>–</a:t>
            </a:r>
            <a:r>
              <a:rPr lang="ru-RU" sz="1400" dirty="0" err="1" smtClean="0"/>
              <a:t>червні</a:t>
            </a:r>
            <a:r>
              <a:rPr lang="ru-RU" sz="1400" dirty="0" smtClean="0"/>
              <a:t> 2012 року </a:t>
            </a:r>
            <a:r>
              <a:rPr lang="ru-RU" sz="1400" dirty="0" err="1" smtClean="0"/>
              <a:t>скоротилося</a:t>
            </a:r>
            <a:r>
              <a:rPr lang="ru-RU" sz="1400" dirty="0" smtClean="0"/>
              <a:t> на 2136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станом на 1 </a:t>
            </a:r>
            <a:r>
              <a:rPr lang="ru-RU" sz="1400" dirty="0" err="1" smtClean="0"/>
              <a:t>липня</a:t>
            </a:r>
            <a:r>
              <a:rPr lang="ru-RU" sz="1400" dirty="0" smtClean="0"/>
              <a:t> 2012 року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кількість</a:t>
            </a:r>
            <a:r>
              <a:rPr lang="ru-RU" sz="1400" dirty="0" smtClean="0"/>
              <a:t> становила 756,0 тис.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. </a:t>
            </a:r>
            <a:r>
              <a:rPr lang="ru-RU" sz="1400" dirty="0" err="1" smtClean="0"/>
              <a:t>Міграційне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становило 1981 особу (1905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у </a:t>
            </a:r>
            <a:r>
              <a:rPr lang="ru-RU" sz="1400" dirty="0" err="1" smtClean="0"/>
              <a:t>січні</a:t>
            </a:r>
            <a:r>
              <a:rPr lang="ru-RU" sz="1400" dirty="0" smtClean="0"/>
              <a:t>–</a:t>
            </a:r>
            <a:r>
              <a:rPr lang="ru-RU" sz="1400" dirty="0" err="1" smtClean="0"/>
              <a:t>червні</a:t>
            </a:r>
            <a:r>
              <a:rPr lang="ru-RU" sz="1400" dirty="0" smtClean="0"/>
              <a:t> 2011 року), </a:t>
            </a:r>
            <a:r>
              <a:rPr lang="ru-RU" sz="1400" dirty="0" err="1" smtClean="0"/>
              <a:t>природне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— 155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(437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у </a:t>
            </a:r>
            <a:r>
              <a:rPr lang="ru-RU" sz="1400" dirty="0" err="1" smtClean="0"/>
              <a:t>січні-червні</a:t>
            </a:r>
            <a:r>
              <a:rPr lang="ru-RU" sz="1400" dirty="0" smtClean="0"/>
              <a:t> 2011 року).</a:t>
            </a:r>
            <a:endParaRPr lang="ru-RU" sz="1400" dirty="0"/>
          </a:p>
        </p:txBody>
      </p:sp>
      <p:pic>
        <p:nvPicPr>
          <p:cNvPr id="6146" name="Picture 2" descr="C:\Users\Intel\Documents\tea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786058"/>
            <a:ext cx="2698741" cy="190138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868" y="2714620"/>
            <a:ext cx="52864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Як </a:t>
            </a:r>
            <a:r>
              <a:rPr lang="ru-RU" sz="1400" dirty="0" err="1" smtClean="0"/>
              <a:t>зазначає</a:t>
            </a:r>
            <a:r>
              <a:rPr lang="ru-RU" sz="1400" dirty="0" smtClean="0"/>
              <a:t> консультант Проекту РЕОП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статистичного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аналізу</a:t>
            </a:r>
            <a:r>
              <a:rPr lang="ru-RU" sz="1400" dirty="0" smtClean="0"/>
              <a:t> </a:t>
            </a:r>
            <a:r>
              <a:rPr lang="ru-RU" sz="1400" dirty="0" err="1" smtClean="0"/>
              <a:t>Наталія</a:t>
            </a:r>
            <a:r>
              <a:rPr lang="ru-RU" sz="1400" dirty="0" smtClean="0"/>
              <a:t> </a:t>
            </a:r>
            <a:r>
              <a:rPr lang="ru-RU" sz="1400" dirty="0" err="1" smtClean="0"/>
              <a:t>Ходько</a:t>
            </a:r>
            <a:r>
              <a:rPr lang="ru-RU" sz="1400" dirty="0" smtClean="0"/>
              <a:t>, на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основною </a:t>
            </a:r>
            <a:r>
              <a:rPr lang="ru-RU" sz="1400" dirty="0" err="1" smtClean="0"/>
              <a:t>загрозою</a:t>
            </a:r>
            <a:r>
              <a:rPr lang="ru-RU" sz="1400" dirty="0" smtClean="0"/>
              <a:t> для Львова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огляду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</a:t>
            </a:r>
            <a:r>
              <a:rPr lang="ru-RU" sz="1400" dirty="0" err="1" smtClean="0"/>
              <a:t>міграційний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відтік</a:t>
            </a:r>
            <a:r>
              <a:rPr lang="ru-RU" sz="1400" dirty="0" smtClean="0"/>
              <a:t>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піку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міграційного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припливу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у 2005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, коли сальдо </a:t>
            </a:r>
            <a:r>
              <a:rPr lang="ru-RU" sz="1400" dirty="0" err="1" smtClean="0"/>
              <a:t>міграції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сягнуло</a:t>
            </a:r>
            <a:r>
              <a:rPr lang="ru-RU" sz="1400" dirty="0" smtClean="0"/>
              <a:t> 3109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, </a:t>
            </a:r>
            <a:r>
              <a:rPr lang="ru-RU" sz="1400" dirty="0" err="1" smtClean="0"/>
              <a:t>міграційна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ситуація</a:t>
            </a:r>
            <a:r>
              <a:rPr lang="ru-RU" sz="1400" dirty="0" smtClean="0"/>
              <a:t> почала </a:t>
            </a:r>
            <a:r>
              <a:rPr lang="ru-RU" sz="1400" dirty="0" err="1" smtClean="0"/>
              <a:t>погіршуватися</a:t>
            </a:r>
            <a:r>
              <a:rPr lang="ru-RU" sz="1400" dirty="0" smtClean="0"/>
              <a:t>, а </a:t>
            </a:r>
            <a:r>
              <a:rPr lang="ru-RU" sz="1400" dirty="0" err="1" smtClean="0"/>
              <a:t>починаючи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2009 року сальдо </a:t>
            </a:r>
            <a:r>
              <a:rPr lang="ru-RU" sz="1400" dirty="0" err="1" smtClean="0"/>
              <a:t>міграції</a:t>
            </a:r>
            <a:r>
              <a:rPr lang="ru-RU" sz="1400" dirty="0" smtClean="0"/>
              <a:t> стало </a:t>
            </a:r>
            <a:r>
              <a:rPr lang="ru-RU" sz="1400" dirty="0" err="1" smtClean="0"/>
              <a:t>від’ємним</a:t>
            </a:r>
            <a:r>
              <a:rPr lang="ru-RU" sz="1400" dirty="0" smtClean="0"/>
              <a:t>. </a:t>
            </a:r>
            <a:r>
              <a:rPr lang="ru-RU" sz="1400" dirty="0" err="1" smtClean="0"/>
              <a:t>Міграційний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відтік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продовжував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посилюватися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останні</a:t>
            </a:r>
            <a:r>
              <a:rPr lang="ru-RU" sz="1400" dirty="0" smtClean="0"/>
              <a:t> роки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нівелює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позитивні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тенденції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народжуваності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смертності</a:t>
            </a:r>
            <a:r>
              <a:rPr lang="ru-RU" sz="1400" dirty="0" smtClean="0"/>
              <a:t>. </a:t>
            </a:r>
            <a:r>
              <a:rPr lang="ru-RU" sz="1400" dirty="0" err="1" smtClean="0"/>
              <a:t>Втім</a:t>
            </a:r>
            <a:r>
              <a:rPr lang="ru-RU" sz="1400" dirty="0" smtClean="0"/>
              <a:t>, у </a:t>
            </a:r>
            <a:r>
              <a:rPr lang="ru-RU" sz="1400" dirty="0" err="1" smtClean="0"/>
              <a:t>довгостроковій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перспективі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природне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буде </a:t>
            </a:r>
            <a:r>
              <a:rPr lang="ru-RU" sz="1400" dirty="0" err="1" smtClean="0"/>
              <a:t>посилюватися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загальне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дітородного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віку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скорочення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народжень</a:t>
            </a:r>
            <a:r>
              <a:rPr lang="ru-RU" sz="1400" dirty="0" smtClean="0"/>
              <a:t>, а ось </a:t>
            </a:r>
            <a:r>
              <a:rPr lang="ru-RU" sz="1400" dirty="0" err="1" smtClean="0"/>
              <a:t>міграційна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потенціал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покращення</a:t>
            </a:r>
            <a:r>
              <a:rPr lang="ru-RU" sz="1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</TotalTime>
  <Words>687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Львівська область</vt:lpstr>
      <vt:lpstr>Слайд 2</vt:lpstr>
      <vt:lpstr>Слайд 3</vt:lpstr>
      <vt:lpstr>Слайд 4</vt:lpstr>
      <vt:lpstr>Географічне розташування</vt:lpstr>
      <vt:lpstr>Природні ресурси</vt:lpstr>
      <vt:lpstr>Корисні копалини</vt:lpstr>
      <vt:lpstr>Населення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Львівська область</dc:title>
  <dc:creator>Intel</dc:creator>
  <cp:lastModifiedBy>Intel</cp:lastModifiedBy>
  <cp:revision>5</cp:revision>
  <dcterms:created xsi:type="dcterms:W3CDTF">2013-05-13T21:08:25Z</dcterms:created>
  <dcterms:modified xsi:type="dcterms:W3CDTF">2013-10-10T15:50:25Z</dcterms:modified>
</cp:coreProperties>
</file>