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5FDBAB-9252-47B3-ACC8-14DE796F1B7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6CD3B0-0DD4-4982-84BE-F65674B6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Роль столиці у житті держави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5572140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Виконав учень 6-А класу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за статусом у </a:t>
            </a:r>
            <a:r>
              <a:rPr lang="ru-RU" dirty="0" err="1" smtClean="0"/>
              <a:t>самостійну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федеральну</a:t>
            </a:r>
            <a:r>
              <a:rPr lang="ru-RU" dirty="0" smtClean="0"/>
              <a:t> </a:t>
            </a:r>
            <a:r>
              <a:rPr lang="ru-RU" dirty="0" err="1" smtClean="0"/>
              <a:t>одиницю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Київ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Відень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Австрії</a:t>
            </a:r>
            <a:r>
              <a:rPr lang="ru-RU" dirty="0" smtClean="0"/>
              <a:t>, Москва в </a:t>
            </a:r>
            <a:r>
              <a:rPr lang="ru-RU" dirty="0" err="1" smtClean="0"/>
              <a:t>Росії</a:t>
            </a:r>
            <a:r>
              <a:rPr lang="ru-RU" dirty="0" smtClean="0"/>
              <a:t>; Астана в </a:t>
            </a:r>
            <a:r>
              <a:rPr lang="ru-RU" dirty="0" err="1" smtClean="0"/>
              <a:t>Казахстані</a:t>
            </a:r>
            <a:r>
              <a:rPr lang="ru-RU" dirty="0" smtClean="0"/>
              <a:t> (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казахського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— «</a:t>
            </a:r>
            <a:r>
              <a:rPr lang="ru-RU" dirty="0" err="1" smtClean="0"/>
              <a:t>столиця</a:t>
            </a:r>
            <a:r>
              <a:rPr lang="ru-RU" dirty="0" smtClean="0"/>
              <a:t>»); Сеул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Кореї</a:t>
            </a:r>
            <a:r>
              <a:rPr lang="ru-RU" dirty="0" smtClean="0"/>
              <a:t> (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як «</a:t>
            </a:r>
            <a:r>
              <a:rPr lang="ru-RU" dirty="0" err="1" smtClean="0"/>
              <a:t>столиця</a:t>
            </a:r>
            <a:r>
              <a:rPr lang="ru-RU" dirty="0" smtClean="0"/>
              <a:t>»); у США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— Вашингтон —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окремому</a:t>
            </a:r>
            <a:r>
              <a:rPr lang="ru-RU" dirty="0" smtClean="0"/>
              <a:t> федеральному </a:t>
            </a:r>
            <a:r>
              <a:rPr lang="ru-RU" dirty="0" err="1" smtClean="0"/>
              <a:t>окрузі</a:t>
            </a:r>
            <a:r>
              <a:rPr lang="ru-RU" dirty="0" smtClean="0"/>
              <a:t> </a:t>
            </a:r>
            <a:r>
              <a:rPr lang="ru-RU" dirty="0" err="1" smtClean="0"/>
              <a:t>Колумбія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входить до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не одну </a:t>
            </a:r>
            <a:r>
              <a:rPr lang="ru-RU" dirty="0" err="1" smtClean="0"/>
              <a:t>столицю</a:t>
            </a:r>
            <a:r>
              <a:rPr lang="ru-RU" dirty="0" smtClean="0"/>
              <a:t>. У </a:t>
            </a:r>
            <a:r>
              <a:rPr lang="ru-RU" dirty="0" err="1" smtClean="0"/>
              <a:t>Південно-Африканській</a:t>
            </a:r>
            <a:r>
              <a:rPr lang="ru-RU" dirty="0" smtClean="0"/>
              <a:t> </a:t>
            </a:r>
            <a:r>
              <a:rPr lang="ru-RU" dirty="0" err="1" smtClean="0"/>
              <a:t>Республіці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адміністративна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(</a:t>
            </a:r>
            <a:r>
              <a:rPr lang="ru-RU" dirty="0" err="1" smtClean="0"/>
              <a:t>резиденція</a:t>
            </a:r>
            <a:r>
              <a:rPr lang="ru-RU" dirty="0" smtClean="0"/>
              <a:t> уряду) </a:t>
            </a:r>
            <a:r>
              <a:rPr lang="ru-RU" dirty="0" err="1" smtClean="0"/>
              <a:t>Преторія</a:t>
            </a:r>
            <a:r>
              <a:rPr lang="ru-RU" dirty="0" smtClean="0"/>
              <a:t>, </a:t>
            </a:r>
            <a:r>
              <a:rPr lang="ru-RU" dirty="0" err="1" smtClean="0"/>
              <a:t>законодавча</a:t>
            </a:r>
            <a:r>
              <a:rPr lang="ru-RU" dirty="0" smtClean="0"/>
              <a:t> (</a:t>
            </a:r>
            <a:r>
              <a:rPr lang="ru-RU" dirty="0" err="1" smtClean="0"/>
              <a:t>резиденція</a:t>
            </a:r>
            <a:r>
              <a:rPr lang="ru-RU" dirty="0" smtClean="0"/>
              <a:t> парламенту) — Кейптаун, а </a:t>
            </a:r>
            <a:r>
              <a:rPr lang="ru-RU" dirty="0" err="1" smtClean="0"/>
              <a:t>судова</a:t>
            </a:r>
            <a:r>
              <a:rPr lang="ru-RU" dirty="0" smtClean="0"/>
              <a:t> (</a:t>
            </a:r>
            <a:r>
              <a:rPr lang="ru-RU" dirty="0" err="1" smtClean="0"/>
              <a:t>резиденція</a:t>
            </a:r>
            <a:r>
              <a:rPr lang="ru-RU" dirty="0" smtClean="0"/>
              <a:t> Верховного суду) — </a:t>
            </a:r>
            <a:r>
              <a:rPr lang="ru-RU" dirty="0" err="1" smtClean="0"/>
              <a:t>Блумфонтейн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результат </a:t>
            </a:r>
            <a:r>
              <a:rPr lang="ru-RU" dirty="0" err="1" smtClean="0"/>
              <a:t>компромісу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в 1910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Південно-Африканський</a:t>
            </a:r>
            <a:r>
              <a:rPr lang="ru-RU" dirty="0" smtClean="0"/>
              <a:t> союз.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</a:t>
            </a:r>
            <a:r>
              <a:rPr lang="ru-RU" dirty="0" err="1" smtClean="0"/>
              <a:t>столиці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У </a:t>
            </a:r>
            <a:r>
              <a:rPr lang="ru-RU" dirty="0" err="1" smtClean="0"/>
              <a:t>переважній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держав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зосередженням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та державного </a:t>
            </a:r>
            <a:r>
              <a:rPr lang="ru-RU" dirty="0" err="1" smtClean="0"/>
              <a:t>управління</a:t>
            </a:r>
            <a:r>
              <a:rPr lang="ru-RU" dirty="0" smtClean="0"/>
              <a:t>, </a:t>
            </a:r>
            <a:r>
              <a:rPr lang="ru-RU" dirty="0" err="1" smtClean="0"/>
              <a:t>судових</a:t>
            </a:r>
            <a:r>
              <a:rPr lang="ru-RU" dirty="0" smtClean="0"/>
              <a:t>, </a:t>
            </a:r>
            <a:r>
              <a:rPr lang="ru-RU" dirty="0" err="1" smtClean="0"/>
              <a:t>військово-стратегічних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 центром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аж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гіпертрофовані</a:t>
            </a:r>
            <a:r>
              <a:rPr lang="ru-RU" dirty="0" smtClean="0"/>
              <a:t>. Так,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Аргентини</a:t>
            </a:r>
            <a:r>
              <a:rPr lang="ru-RU" dirty="0" smtClean="0"/>
              <a:t> </a:t>
            </a:r>
            <a:r>
              <a:rPr lang="ru-RU" dirty="0" err="1" smtClean="0"/>
              <a:t>випускається</a:t>
            </a:r>
            <a:r>
              <a:rPr lang="ru-RU" dirty="0" smtClean="0"/>
              <a:t> у Великому </a:t>
            </a:r>
            <a:r>
              <a:rPr lang="ru-RU" dirty="0" err="1" smtClean="0"/>
              <a:t>Буенос-Айресі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вона </a:t>
            </a:r>
            <a:r>
              <a:rPr lang="ru-RU" dirty="0" err="1" smtClean="0"/>
              <a:t>виконує</a:t>
            </a:r>
            <a:r>
              <a:rPr lang="ru-RU" dirty="0" smtClean="0"/>
              <a:t>. Тому вона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великою </a:t>
            </a:r>
            <a:r>
              <a:rPr lang="ru-RU" dirty="0" err="1" smtClean="0"/>
              <a:t>притягальною</a:t>
            </a:r>
            <a:r>
              <a:rPr lang="ru-RU" dirty="0" smtClean="0"/>
              <a:t> силою для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якнайповніше</a:t>
            </a:r>
            <a:r>
              <a:rPr lang="ru-RU" dirty="0" smtClean="0"/>
              <a:t> себе </a:t>
            </a:r>
            <a:r>
              <a:rPr lang="ru-RU" dirty="0" err="1" smtClean="0"/>
              <a:t>реалізувати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функцією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політичною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як </a:t>
            </a:r>
            <a:r>
              <a:rPr lang="ru-RU" dirty="0" err="1" smtClean="0"/>
              <a:t>внутрішньою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зовнішньою</a:t>
            </a:r>
            <a:r>
              <a:rPr lang="ru-RU" dirty="0" smtClean="0"/>
              <a:t>. З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забезпечена</a:t>
            </a:r>
            <a:r>
              <a:rPr lang="ru-RU" dirty="0" smtClean="0"/>
              <a:t> </a:t>
            </a:r>
            <a:r>
              <a:rPr lang="ru-RU" dirty="0" err="1" smtClean="0"/>
              <a:t>найкращою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інфраструктурою</a:t>
            </a:r>
            <a:r>
              <a:rPr lang="ru-RU" dirty="0" smtClean="0"/>
              <a:t> транспорту та </a:t>
            </a:r>
            <a:r>
              <a:rPr lang="ru-RU" dirty="0" err="1" smtClean="0"/>
              <a:t>зв'язку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Столиця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Столиця</a:t>
            </a:r>
            <a:r>
              <a:rPr lang="ru-RU" dirty="0" smtClean="0"/>
              <a:t> — </a:t>
            </a:r>
            <a:r>
              <a:rPr lang="ru-RU" dirty="0" err="1" smtClean="0"/>
              <a:t>слов'янська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офіційного</a:t>
            </a:r>
            <a:r>
              <a:rPr lang="ru-RU" dirty="0" smtClean="0"/>
              <a:t> головного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федеративної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конфедеративної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(такого як область,  автономна </a:t>
            </a:r>
            <a:r>
              <a:rPr lang="ru-RU" dirty="0" err="1" smtClean="0"/>
              <a:t>республіка</a:t>
            </a:r>
            <a:r>
              <a:rPr lang="ru-RU" dirty="0" smtClean="0"/>
              <a:t>, </a:t>
            </a:r>
            <a:r>
              <a:rPr lang="ru-RU" dirty="0" err="1" smtClean="0"/>
              <a:t>провінція</a:t>
            </a:r>
            <a:r>
              <a:rPr lang="ru-RU" dirty="0" smtClean="0"/>
              <a:t>, штат, департамент), в </a:t>
            </a:r>
            <a:r>
              <a:rPr lang="ru-RU" dirty="0" err="1" smtClean="0"/>
              <a:t>якому</a:t>
            </a:r>
            <a:r>
              <a:rPr lang="ru-RU" dirty="0" smtClean="0"/>
              <a:t>, як правило,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: </a:t>
            </a:r>
            <a:r>
              <a:rPr lang="ru-RU" dirty="0" err="1" smtClean="0"/>
              <a:t>Резиденція</a:t>
            </a:r>
            <a:r>
              <a:rPr lang="ru-RU" dirty="0" smtClean="0"/>
              <a:t>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(</a:t>
            </a:r>
            <a:r>
              <a:rPr lang="ru-RU" dirty="0" err="1" smtClean="0"/>
              <a:t>території</a:t>
            </a:r>
            <a:r>
              <a:rPr lang="ru-RU" dirty="0" smtClean="0"/>
              <a:t>) (монарха, президента, губернатора), парламент,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відомства</a:t>
            </a:r>
            <a:r>
              <a:rPr lang="ru-RU" dirty="0" smtClean="0"/>
              <a:t>, </a:t>
            </a:r>
            <a:r>
              <a:rPr lang="ru-RU" dirty="0" err="1" smtClean="0"/>
              <a:t>Верховний</a:t>
            </a:r>
            <a:r>
              <a:rPr lang="ru-RU" dirty="0" smtClean="0"/>
              <a:t> суд.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структур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розташовуватися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; </a:t>
            </a:r>
            <a:r>
              <a:rPr lang="ru-RU" dirty="0" err="1" smtClean="0"/>
              <a:t>слов'янський</a:t>
            </a:r>
            <a:r>
              <a:rPr lang="ru-RU" dirty="0" smtClean="0"/>
              <a:t> аналог </a:t>
            </a:r>
            <a:r>
              <a:rPr lang="ru-RU" dirty="0" err="1" smtClean="0"/>
              <a:t>грецького</a:t>
            </a:r>
            <a:r>
              <a:rPr lang="ru-RU" dirty="0" smtClean="0"/>
              <a:t> «</a:t>
            </a:r>
            <a:r>
              <a:rPr lang="ru-RU" dirty="0" err="1" smtClean="0"/>
              <a:t>метрополія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столиць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786058"/>
            <a:ext cx="8556528" cy="118757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столиць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, тому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своя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За </a:t>
            </a:r>
            <a:r>
              <a:rPr lang="ru-RU" dirty="0" err="1" smtClean="0"/>
              <a:t>походженням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</a:t>
            </a:r>
            <a:r>
              <a:rPr lang="ru-RU" dirty="0" err="1" smtClean="0"/>
              <a:t>родові</a:t>
            </a:r>
            <a:r>
              <a:rPr lang="ru-RU" dirty="0" smtClean="0"/>
              <a:t>,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, </a:t>
            </a:r>
            <a:r>
              <a:rPr lang="ru-RU" dirty="0" err="1" smtClean="0"/>
              <a:t>ситуаційні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,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13652" cy="140188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Родові</a:t>
            </a:r>
            <a:r>
              <a:rPr lang="ru-RU" dirty="0" smtClean="0"/>
              <a:t> — </a:t>
            </a:r>
            <a:r>
              <a:rPr lang="ru-RU" dirty="0" err="1" smtClean="0"/>
              <a:t>виникали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укріплених</a:t>
            </a:r>
            <a:r>
              <a:rPr lang="ru-RU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належали </a:t>
            </a:r>
            <a:r>
              <a:rPr lang="ru-RU" dirty="0" err="1" smtClean="0"/>
              <a:t>владним</a:t>
            </a:r>
            <a:r>
              <a:rPr lang="ru-RU" dirty="0" smtClean="0"/>
              <a:t> особам (князям, королям, </a:t>
            </a:r>
            <a:r>
              <a:rPr lang="ru-RU" dirty="0" err="1" smtClean="0"/>
              <a:t>гетьманам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, як правило, не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вони </a:t>
            </a:r>
            <a:r>
              <a:rPr lang="ru-RU" dirty="0" err="1" smtClean="0"/>
              <a:t>втрачали</a:t>
            </a:r>
            <a:r>
              <a:rPr lang="ru-RU" dirty="0" smtClean="0"/>
              <a:t> статус </a:t>
            </a:r>
            <a:r>
              <a:rPr lang="ru-RU" dirty="0" err="1" smtClean="0"/>
              <a:t>столиці</a:t>
            </a:r>
            <a:r>
              <a:rPr lang="ru-RU" dirty="0" smtClean="0"/>
              <a:t>.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найвідомішими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іспанське</a:t>
            </a:r>
            <a:r>
              <a:rPr lang="ru-RU" dirty="0" smtClean="0"/>
              <a:t> Толедо, 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Краків</a:t>
            </a:r>
            <a:r>
              <a:rPr lang="ru-RU" dirty="0" smtClean="0"/>
              <a:t>, </a:t>
            </a:r>
            <a:r>
              <a:rPr lang="ru-RU" dirty="0" err="1" smtClean="0"/>
              <a:t>українські</a:t>
            </a:r>
            <a:r>
              <a:rPr lang="ru-RU" dirty="0" smtClean="0"/>
              <a:t> Чигирин </a:t>
            </a:r>
            <a:r>
              <a:rPr lang="ru-RU" dirty="0" err="1" smtClean="0"/>
              <a:t>і</a:t>
            </a:r>
            <a:r>
              <a:rPr lang="ru-RU" dirty="0" smtClean="0"/>
              <a:t> Батурин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Intel\Documents\cikave-pro-krakiw-12-viza.vn_.u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3890362" cy="2247889"/>
          </a:xfrm>
          <a:prstGeom prst="rect">
            <a:avLst/>
          </a:prstGeom>
          <a:noFill/>
        </p:spPr>
      </p:pic>
      <p:pic>
        <p:nvPicPr>
          <p:cNvPr id="1027" name="Picture 3" descr="C:\Users\Intel\Documents\tole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3810026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500702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/>
              <a:t>Краків</a:t>
            </a:r>
            <a:endParaRPr lang="ru-RU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968861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/>
              <a:t>Толедо</a:t>
            </a:r>
            <a:endParaRPr lang="ru-RU" sz="1000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ntel\Documents\39e7bd19decfbb32a11cf492703b41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2857520" cy="2111610"/>
          </a:xfrm>
          <a:prstGeom prst="rect">
            <a:avLst/>
          </a:prstGeom>
          <a:noFill/>
        </p:spPr>
      </p:pic>
      <p:pic>
        <p:nvPicPr>
          <p:cNvPr id="2050" name="Picture 2" descr="C:\Users\Intel\Document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3557611" cy="22235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56528" cy="133044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— </a:t>
            </a:r>
            <a:r>
              <a:rPr lang="ru-RU" dirty="0" err="1" smtClean="0"/>
              <a:t>столиці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як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управлінські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найвигіднішого</a:t>
            </a:r>
            <a:r>
              <a:rPr lang="ru-RU" dirty="0" smtClean="0"/>
              <a:t> </a:t>
            </a:r>
            <a:r>
              <a:rPr lang="ru-RU" dirty="0" err="1" smtClean="0"/>
              <a:t>географічного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в </a:t>
            </a:r>
            <a:r>
              <a:rPr lang="ru-RU" dirty="0" err="1" smtClean="0"/>
              <a:t>нації</a:t>
            </a:r>
            <a:r>
              <a:rPr lang="ru-RU" dirty="0" smtClean="0"/>
              <a:t> та </a:t>
            </a:r>
            <a:r>
              <a:rPr lang="ru-RU" dirty="0" err="1" smtClean="0"/>
              <a:t>державі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народжувалися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Лондон, Рим, Париж, </a:t>
            </a:r>
            <a:r>
              <a:rPr lang="ru-RU" dirty="0" err="1" smtClean="0"/>
              <a:t>Київ</a:t>
            </a:r>
            <a:r>
              <a:rPr lang="ru-RU" dirty="0" smtClean="0"/>
              <a:t>, Будапешт, Прага, Стокгольм, Москва та </a:t>
            </a:r>
            <a:r>
              <a:rPr lang="ru-RU" dirty="0" err="1" smtClean="0"/>
              <a:t>ін</a:t>
            </a:r>
            <a:r>
              <a:rPr lang="ru-RU" dirty="0" smtClean="0"/>
              <a:t>.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найпоширенішими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найстійкішими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3" name="Picture 5" descr="C:\Users\Intel\Documents\Par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3214710" cy="20091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43702" y="6429396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Париж</a:t>
            </a:r>
            <a:endParaRPr lang="ru-RU" sz="1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3429000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Прага</a:t>
            </a:r>
            <a:endParaRPr lang="ru-RU" sz="1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929198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Стокгольм</a:t>
            </a:r>
            <a:endParaRPr lang="ru-RU" sz="1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tel\Documents\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357586" cy="2231021"/>
          </a:xfrm>
          <a:prstGeom prst="rect">
            <a:avLst/>
          </a:prstGeom>
          <a:noFill/>
        </p:spPr>
      </p:pic>
      <p:pic>
        <p:nvPicPr>
          <p:cNvPr id="3075" name="Picture 3" descr="C:\Users\Intel\Documents\Ch_lavra_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357686" cy="3722190"/>
          </a:xfrm>
          <a:prstGeom prst="rect">
            <a:avLst/>
          </a:prstGeom>
          <a:noFill/>
        </p:spPr>
      </p:pic>
      <p:pic>
        <p:nvPicPr>
          <p:cNvPr id="3076" name="Picture 4" descr="C:\Users\Intel\Documents\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3167010" cy="23752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643314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Лондон</a:t>
            </a:r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5357826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/>
              <a:t>Київ</a:t>
            </a:r>
            <a:endParaRPr lang="ru-RU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6183175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Рим</a:t>
            </a:r>
            <a:endParaRPr lang="ru-RU" sz="1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13652" cy="140188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Ситуативні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— </a:t>
            </a:r>
            <a:r>
              <a:rPr lang="ru-RU" dirty="0" err="1" smtClean="0"/>
              <a:t>виникають</a:t>
            </a:r>
            <a:r>
              <a:rPr lang="ru-RU" dirty="0" smtClean="0"/>
              <a:t>, як-правило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масштабних</a:t>
            </a:r>
            <a:r>
              <a:rPr lang="ru-RU" dirty="0" smtClean="0"/>
              <a:t> </a:t>
            </a:r>
            <a:r>
              <a:rPr lang="ru-RU" dirty="0" err="1" smtClean="0"/>
              <a:t>природно-кліматичних</a:t>
            </a:r>
            <a:r>
              <a:rPr lang="ru-RU" dirty="0" smtClean="0"/>
              <a:t> </a:t>
            </a:r>
            <a:r>
              <a:rPr lang="ru-RU" dirty="0" err="1" smtClean="0"/>
              <a:t>катаклізмів</a:t>
            </a:r>
            <a:r>
              <a:rPr lang="ru-RU" dirty="0" smtClean="0"/>
              <a:t>. Так, коли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 на початку 1920-х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УНР </a:t>
            </a:r>
            <a:r>
              <a:rPr lang="ru-RU" dirty="0" err="1" smtClean="0"/>
              <a:t>було</a:t>
            </a:r>
            <a:r>
              <a:rPr lang="ru-RU" dirty="0" smtClean="0"/>
              <a:t> перенесено до </a:t>
            </a:r>
            <a:r>
              <a:rPr lang="ru-RU" dirty="0" err="1" smtClean="0"/>
              <a:t>Кам'янця-Подільского</a:t>
            </a:r>
            <a:r>
              <a:rPr lang="ru-RU" dirty="0" smtClean="0"/>
              <a:t>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Парижа </a:t>
            </a:r>
            <a:r>
              <a:rPr lang="ru-RU" dirty="0" err="1" smtClean="0"/>
              <a:t>німецькими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перенесена до м. </a:t>
            </a:r>
            <a:r>
              <a:rPr lang="ru-RU" dirty="0" err="1" smtClean="0"/>
              <a:t>Віші</a:t>
            </a:r>
            <a:r>
              <a:rPr lang="ru-RU" dirty="0" smtClean="0"/>
              <a:t>. Такою ж столицею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Чунцін</a:t>
            </a:r>
            <a:r>
              <a:rPr lang="ru-RU" dirty="0" smtClean="0"/>
              <a:t> у </a:t>
            </a:r>
            <a:r>
              <a:rPr lang="ru-RU" dirty="0" err="1" smtClean="0"/>
              <a:t>Китаї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928934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колоніальною</a:t>
            </a:r>
            <a:r>
              <a:rPr lang="ru-RU" dirty="0" smtClean="0"/>
              <a:t> </a:t>
            </a:r>
            <a:r>
              <a:rPr lang="ru-RU" dirty="0" err="1" smtClean="0"/>
              <a:t>адміністрацією</a:t>
            </a:r>
            <a:r>
              <a:rPr lang="ru-RU" dirty="0" smtClean="0"/>
              <a:t> як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певними</a:t>
            </a:r>
            <a:r>
              <a:rPr lang="ru-RU" dirty="0" smtClean="0"/>
              <a:t>, </a:t>
            </a:r>
            <a:r>
              <a:rPr lang="ru-RU" dirty="0" err="1" smtClean="0"/>
              <a:t>захопленими</a:t>
            </a:r>
            <a:r>
              <a:rPr lang="ru-RU" dirty="0" smtClean="0"/>
              <a:t> </a:t>
            </a:r>
            <a:r>
              <a:rPr lang="ru-RU" dirty="0" err="1" smtClean="0"/>
              <a:t>метрополією</a:t>
            </a:r>
            <a:r>
              <a:rPr lang="ru-RU" dirty="0" smtClean="0"/>
              <a:t> </a:t>
            </a:r>
            <a:r>
              <a:rPr lang="ru-RU" dirty="0" err="1" smtClean="0"/>
              <a:t>володіннями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імперського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штучно </a:t>
            </a:r>
            <a:r>
              <a:rPr lang="ru-RU" dirty="0" err="1" smtClean="0"/>
              <a:t>створеними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 </a:t>
            </a:r>
            <a:r>
              <a:rPr lang="ru-RU" dirty="0" err="1" smtClean="0"/>
              <a:t>столицями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Глухів</a:t>
            </a:r>
            <a:r>
              <a:rPr lang="ru-RU" dirty="0" smtClean="0"/>
              <a:t> та </a:t>
            </a:r>
            <a:r>
              <a:rPr lang="ru-RU" dirty="0" err="1" smtClean="0"/>
              <a:t>Харків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Intel\Documents\харь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71942"/>
            <a:ext cx="2928958" cy="21967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24" y="5715016"/>
            <a:ext cx="1142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/>
              <a:t>Харків</a:t>
            </a:r>
            <a:endParaRPr lang="ru-RU" sz="1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56528" cy="183051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в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проблем,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регіонами</a:t>
            </a:r>
            <a:r>
              <a:rPr lang="ru-RU" dirty="0" smtClean="0"/>
              <a:t>. Тому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антагоністичних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виносять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як форпост </a:t>
            </a:r>
            <a:r>
              <a:rPr lang="ru-RU" dirty="0" err="1" smtClean="0"/>
              <a:t>загальнодержавної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в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проблемних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. </a:t>
            </a:r>
            <a:r>
              <a:rPr lang="ru-RU" dirty="0" err="1" smtClean="0"/>
              <a:t>Найвідомішими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Вашингтон, Оттава, </a:t>
            </a:r>
            <a:r>
              <a:rPr lang="ru-RU" dirty="0" err="1" smtClean="0"/>
              <a:t>Абуджа</a:t>
            </a:r>
            <a:r>
              <a:rPr lang="ru-RU" dirty="0" smtClean="0"/>
              <a:t>, Канберра, Астана, Анкара, </a:t>
            </a:r>
            <a:r>
              <a:rPr lang="ru-RU" dirty="0" err="1" smtClean="0"/>
              <a:t>Бразиліа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мало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малозаселених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Intel\Documents\1308582683vashington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357562"/>
            <a:ext cx="3552349" cy="2666994"/>
          </a:xfrm>
          <a:prstGeom prst="rect">
            <a:avLst/>
          </a:prstGeom>
          <a:noFill/>
        </p:spPr>
      </p:pic>
      <p:pic>
        <p:nvPicPr>
          <p:cNvPr id="5123" name="Picture 3" descr="C:\Users\Intel\Documents\ottawa-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357718" cy="2648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072206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Оттава</a:t>
            </a:r>
            <a:endParaRPr lang="ru-RU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6072206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Вашингтон</a:t>
            </a:r>
            <a:endParaRPr lang="ru-RU" sz="1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err="1" smtClean="0"/>
              <a:t>Особливу</a:t>
            </a:r>
            <a:r>
              <a:rPr lang="ru-RU" sz="2200" dirty="0" smtClean="0"/>
              <a:t> роль в </a:t>
            </a:r>
            <a:r>
              <a:rPr lang="ru-RU" sz="2200" dirty="0" err="1" smtClean="0"/>
              <a:t>усіх</a:t>
            </a:r>
            <a:r>
              <a:rPr lang="ru-RU" sz="2200" dirty="0" smtClean="0"/>
              <a:t> державах </a:t>
            </a:r>
            <a:r>
              <a:rPr lang="ru-RU" sz="2200" dirty="0" err="1" smtClean="0"/>
              <a:t>відіграє</a:t>
            </a:r>
            <a:r>
              <a:rPr lang="ru-RU" sz="2200" dirty="0" smtClean="0"/>
              <a:t> </a:t>
            </a:r>
            <a:r>
              <a:rPr lang="ru-RU" sz="2200" dirty="0" err="1" smtClean="0"/>
              <a:t>столиця</a:t>
            </a:r>
            <a:r>
              <a:rPr lang="ru-RU" sz="2200" dirty="0" smtClean="0"/>
              <a:t>, яка </a:t>
            </a:r>
            <a:r>
              <a:rPr lang="ru-RU" sz="2200" dirty="0" err="1" smtClean="0"/>
              <a:t>є</a:t>
            </a:r>
            <a:r>
              <a:rPr lang="ru-RU" sz="2200" dirty="0" smtClean="0"/>
              <a:t> не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містом</a:t>
            </a:r>
            <a:r>
              <a:rPr lang="ru-RU" sz="2200" dirty="0" smtClean="0"/>
              <a:t>, </a:t>
            </a:r>
            <a:r>
              <a:rPr lang="ru-RU" sz="2200" dirty="0" err="1" smtClean="0"/>
              <a:t>адміністративно-політичним</a:t>
            </a:r>
            <a:r>
              <a:rPr lang="ru-RU" sz="2200" dirty="0" smtClean="0"/>
              <a:t> центром, а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певним</a:t>
            </a:r>
            <a:r>
              <a:rPr lang="ru-RU" sz="2200" dirty="0" smtClean="0"/>
              <a:t> символом </a:t>
            </a:r>
            <a:r>
              <a:rPr lang="ru-RU" sz="2200" dirty="0" err="1" smtClean="0"/>
              <a:t>держави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нації</a:t>
            </a:r>
            <a:r>
              <a:rPr lang="ru-RU" sz="2200" dirty="0" smtClean="0"/>
              <a:t>. </a:t>
            </a:r>
            <a:r>
              <a:rPr lang="ru-RU" sz="2200" dirty="0" err="1" smtClean="0"/>
              <a:t>Звідси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побутуючі</a:t>
            </a:r>
            <a:r>
              <a:rPr lang="ru-RU" sz="2200" dirty="0" smtClean="0"/>
              <a:t> в </a:t>
            </a:r>
            <a:r>
              <a:rPr lang="ru-RU" sz="2200" dirty="0" err="1" smtClean="0"/>
              <a:t>засобах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вирази</a:t>
            </a:r>
            <a:r>
              <a:rPr lang="ru-RU" sz="2200" dirty="0" smtClean="0"/>
              <a:t> «</a:t>
            </a:r>
            <a:r>
              <a:rPr lang="ru-RU" sz="2200" dirty="0" err="1" smtClean="0"/>
              <a:t>позиція</a:t>
            </a:r>
            <a:r>
              <a:rPr lang="ru-RU" sz="2200" dirty="0" smtClean="0"/>
              <a:t> Вашингтона», «рука </a:t>
            </a:r>
            <a:r>
              <a:rPr lang="ru-RU" sz="2200" dirty="0" err="1" smtClean="0"/>
              <a:t>Москви</a:t>
            </a:r>
            <a:r>
              <a:rPr lang="ru-RU" sz="2200" dirty="0" smtClean="0"/>
              <a:t>», «</a:t>
            </a:r>
            <a:r>
              <a:rPr lang="ru-RU" sz="2200" dirty="0" err="1" smtClean="0"/>
              <a:t>невдоволення</a:t>
            </a:r>
            <a:r>
              <a:rPr lang="ru-RU" sz="2200" dirty="0" smtClean="0"/>
              <a:t> Лондона» </a:t>
            </a:r>
            <a:r>
              <a:rPr lang="ru-RU" sz="2200" dirty="0" err="1" smtClean="0"/>
              <a:t>й</a:t>
            </a:r>
            <a:r>
              <a:rPr lang="ru-RU" sz="2200" dirty="0" smtClean="0"/>
              <a:t> т. </a:t>
            </a:r>
            <a:r>
              <a:rPr lang="ru-RU" sz="2200" dirty="0" err="1" smtClean="0"/>
              <a:t>ін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«Столом» в </a:t>
            </a:r>
            <a:r>
              <a:rPr lang="ru-RU" sz="2200" dirty="0" err="1" smtClean="0"/>
              <a:t>древній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Русі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називалось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місце</a:t>
            </a:r>
            <a:r>
              <a:rPr lang="ru-RU" sz="2200" dirty="0" smtClean="0"/>
              <a:t>, де </a:t>
            </a:r>
            <a:r>
              <a:rPr lang="ru-RU" sz="2200" dirty="0" err="1" smtClean="0"/>
              <a:t>сидів</a:t>
            </a:r>
            <a:r>
              <a:rPr lang="ru-RU" sz="2200" dirty="0" smtClean="0"/>
              <a:t> князь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урочистих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нарад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прийомів</a:t>
            </a:r>
            <a:r>
              <a:rPr lang="ru-RU" sz="2200" dirty="0" smtClean="0"/>
              <a:t>; </a:t>
            </a:r>
            <a:r>
              <a:rPr lang="ru-RU" sz="2200" dirty="0" err="1" smtClean="0"/>
              <a:t>звідси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назва</a:t>
            </a:r>
            <a:r>
              <a:rPr lang="ru-RU" sz="2200" dirty="0" smtClean="0"/>
              <a:t> «</a:t>
            </a:r>
            <a:r>
              <a:rPr lang="ru-RU" sz="2200" dirty="0" err="1" smtClean="0"/>
              <a:t>стольний</a:t>
            </a:r>
            <a:r>
              <a:rPr lang="ru-RU" sz="2200" dirty="0" smtClean="0"/>
              <a:t> город», «</a:t>
            </a:r>
            <a:r>
              <a:rPr lang="ru-RU" sz="2200" dirty="0" err="1" smtClean="0"/>
              <a:t>столиця</a:t>
            </a:r>
            <a:r>
              <a:rPr lang="ru-RU" sz="2200" dirty="0" smtClean="0"/>
              <a:t>». Тому </a:t>
            </a:r>
            <a:r>
              <a:rPr lang="ru-RU" sz="2200" dirty="0" err="1" smtClean="0"/>
              <a:t>і</a:t>
            </a:r>
            <a:r>
              <a:rPr lang="ru-RU" sz="2200" dirty="0" smtClean="0"/>
              <a:t> на перших </a:t>
            </a:r>
            <a:r>
              <a:rPr lang="ru-RU" sz="2200" dirty="0" err="1" smtClean="0"/>
              <a:t>руських</a:t>
            </a:r>
            <a:r>
              <a:rPr lang="ru-RU" sz="2200" dirty="0" smtClean="0"/>
              <a:t> монетах, </a:t>
            </a:r>
            <a:r>
              <a:rPr lang="ru-RU" sz="2200" dirty="0" err="1" smtClean="0"/>
              <a:t>чеканених</a:t>
            </a:r>
            <a:r>
              <a:rPr lang="ru-RU" sz="2200" dirty="0" smtClean="0"/>
              <a:t> в </a:t>
            </a:r>
            <a:r>
              <a:rPr lang="ru-RU" sz="2200" dirty="0" err="1" smtClean="0"/>
              <a:t>Києві</a:t>
            </a:r>
            <a:r>
              <a:rPr lang="ru-RU" sz="2200" dirty="0" smtClean="0"/>
              <a:t>,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прочитати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напис</a:t>
            </a:r>
            <a:r>
              <a:rPr lang="ru-RU" sz="2200" dirty="0" smtClean="0"/>
              <a:t>: «</a:t>
            </a:r>
            <a:r>
              <a:rPr lang="ru-RU" sz="2200" dirty="0" err="1" smtClean="0"/>
              <a:t>Володимир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столі</a:t>
            </a:r>
            <a:r>
              <a:rPr lang="ru-RU" sz="2200" dirty="0" smtClean="0"/>
              <a:t>, а се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се</a:t>
            </a:r>
            <a:r>
              <a:rPr lang="ru-RU" sz="2200" dirty="0" smtClean="0"/>
              <a:t> ребро», </a:t>
            </a:r>
            <a:r>
              <a:rPr lang="ru-RU" sz="2200" dirty="0" err="1" smtClean="0"/>
              <a:t>тобто</a:t>
            </a:r>
            <a:r>
              <a:rPr lang="ru-RU" sz="2200" dirty="0" smtClean="0"/>
              <a:t> «</a:t>
            </a:r>
            <a:r>
              <a:rPr lang="ru-RU" sz="2200" dirty="0" err="1" smtClean="0"/>
              <a:t>Володимир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престолі</a:t>
            </a:r>
            <a:r>
              <a:rPr lang="ru-RU" sz="2200" dirty="0" smtClean="0"/>
              <a:t>, а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монета».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</TotalTime>
  <Words>813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Роль столиці у житті держави</vt:lpstr>
      <vt:lpstr>Столиця</vt:lpstr>
      <vt:lpstr>Виникнення столиць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Роль столиці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столиці у житті держави</dc:title>
  <dc:creator>Intel</dc:creator>
  <cp:lastModifiedBy>Intel</cp:lastModifiedBy>
  <cp:revision>4</cp:revision>
  <dcterms:created xsi:type="dcterms:W3CDTF">2013-09-30T18:07:50Z</dcterms:created>
  <dcterms:modified xsi:type="dcterms:W3CDTF">2013-10-09T14:35:33Z</dcterms:modified>
</cp:coreProperties>
</file>