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7A4A96D-B72B-41E6-9591-123CC9DFF7F5}" type="datetimeFigureOut">
              <a:rPr lang="ru-RU" smtClean="0"/>
              <a:pPr/>
              <a:t>15.10.2012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2F6195-693D-4A2C-98FA-643DF37F1E68}"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A4A96D-B72B-41E6-9591-123CC9DFF7F5}" type="datetimeFigureOut">
              <a:rPr lang="ru-RU" smtClean="0"/>
              <a:pPr/>
              <a:t>15.10.2012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2F6195-693D-4A2C-98FA-643DF37F1E68}"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A4A96D-B72B-41E6-9591-123CC9DFF7F5}" type="datetimeFigureOut">
              <a:rPr lang="ru-RU" smtClean="0"/>
              <a:pPr/>
              <a:t>15.10.2012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2F6195-693D-4A2C-98FA-643DF37F1E68}"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A4A96D-B72B-41E6-9591-123CC9DFF7F5}" type="datetimeFigureOut">
              <a:rPr lang="ru-RU" smtClean="0"/>
              <a:pPr/>
              <a:t>15.10.2012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2F6195-693D-4A2C-98FA-643DF37F1E68}"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7A4A96D-B72B-41E6-9591-123CC9DFF7F5}" type="datetimeFigureOut">
              <a:rPr lang="ru-RU" smtClean="0"/>
              <a:pPr/>
              <a:t>15.10.2012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2F6195-693D-4A2C-98FA-643DF37F1E68}"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7A4A96D-B72B-41E6-9591-123CC9DFF7F5}" type="datetimeFigureOut">
              <a:rPr lang="ru-RU" smtClean="0"/>
              <a:pPr/>
              <a:t>15.10.2012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2F6195-693D-4A2C-98FA-643DF37F1E68}"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7A4A96D-B72B-41E6-9591-123CC9DFF7F5}" type="datetimeFigureOut">
              <a:rPr lang="ru-RU" smtClean="0"/>
              <a:pPr/>
              <a:t>15.10.2012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2F6195-693D-4A2C-98FA-643DF37F1E68}"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7A4A96D-B72B-41E6-9591-123CC9DFF7F5}" type="datetimeFigureOut">
              <a:rPr lang="ru-RU" smtClean="0"/>
              <a:pPr/>
              <a:t>15.10.2012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2F6195-693D-4A2C-98FA-643DF37F1E68}"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A4A96D-B72B-41E6-9591-123CC9DFF7F5}" type="datetimeFigureOut">
              <a:rPr lang="ru-RU" smtClean="0"/>
              <a:pPr/>
              <a:t>15.10.2012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2F6195-693D-4A2C-98FA-643DF37F1E68}"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7A4A96D-B72B-41E6-9591-123CC9DFF7F5}" type="datetimeFigureOut">
              <a:rPr lang="ru-RU" smtClean="0"/>
              <a:pPr/>
              <a:t>15.10.2012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2F6195-693D-4A2C-98FA-643DF37F1E68}"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7A4A96D-B72B-41E6-9591-123CC9DFF7F5}" type="datetimeFigureOut">
              <a:rPr lang="ru-RU" smtClean="0"/>
              <a:pPr/>
              <a:t>15.10.2012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2F6195-693D-4A2C-98FA-643DF37F1E68}"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4A96D-B72B-41E6-9591-123CC9DFF7F5}" type="datetimeFigureOut">
              <a:rPr lang="ru-RU" smtClean="0"/>
              <a:pPr/>
              <a:t>15.10.2012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F6195-693D-4A2C-98FA-643DF37F1E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pushkiniada.ru/pushkin-bio.html"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Шаблоны для презент\My_new_fons_next 100\25-а.jpg"/>
          <p:cNvPicPr>
            <a:picLocks noChangeAspect="1" noChangeArrowheads="1"/>
          </p:cNvPicPr>
          <p:nvPr/>
        </p:nvPicPr>
        <p:blipFill>
          <a:blip r:embed="rId2"/>
          <a:srcRect/>
          <a:stretch>
            <a:fillRect/>
          </a:stretch>
        </p:blipFill>
        <p:spPr bwMode="auto">
          <a:xfrm>
            <a:off x="0" y="-60808"/>
            <a:ext cx="9143999" cy="6918808"/>
          </a:xfrm>
          <a:prstGeom prst="rect">
            <a:avLst/>
          </a:prstGeom>
          <a:noFill/>
        </p:spPr>
      </p:pic>
      <p:sp>
        <p:nvSpPr>
          <p:cNvPr id="3" name="Прямоугольник 2"/>
          <p:cNvSpPr/>
          <p:nvPr/>
        </p:nvSpPr>
        <p:spPr>
          <a:xfrm>
            <a:off x="2195736" y="2492896"/>
            <a:ext cx="4572000" cy="2862322"/>
          </a:xfrm>
          <a:prstGeom prst="rect">
            <a:avLst/>
          </a:prstGeom>
        </p:spPr>
        <p:txBody>
          <a:bodyPr>
            <a:spAutoFit/>
          </a:bodyPr>
          <a:lstStyle/>
          <a:p>
            <a:pPr algn="ctr"/>
            <a:r>
              <a:rPr lang="ru-RU" sz="3600" b="1" i="1" dirty="0" smtClean="0">
                <a:solidFill>
                  <a:srgbClr val="7030A0"/>
                </a:solidFill>
              </a:rPr>
              <a:t>Михаил Юрьевич Лермонтов. </a:t>
            </a:r>
            <a:endParaRPr lang="ru-RU" sz="3600" b="1" i="1" dirty="0" smtClean="0">
              <a:solidFill>
                <a:srgbClr val="7030A0"/>
              </a:solidFill>
            </a:endParaRPr>
          </a:p>
          <a:p>
            <a:pPr algn="ctr"/>
            <a:r>
              <a:rPr lang="ru-RU" sz="3600" b="1" i="1" dirty="0" smtClean="0">
                <a:solidFill>
                  <a:srgbClr val="7030A0"/>
                </a:solidFill>
              </a:rPr>
              <a:t>Страницы </a:t>
            </a:r>
            <a:r>
              <a:rPr lang="ru-RU" sz="3600" b="1" i="1" smtClean="0">
                <a:solidFill>
                  <a:srgbClr val="7030A0"/>
                </a:solidFill>
              </a:rPr>
              <a:t>из жизни.</a:t>
            </a:r>
            <a:endParaRPr lang="ru-RU" sz="3600" b="1" i="1" dirty="0" smtClean="0">
              <a:solidFill>
                <a:schemeClr val="tx2"/>
              </a:solidFill>
            </a:endParaRPr>
          </a:p>
          <a:p>
            <a:pPr algn="ctr"/>
            <a:r>
              <a:rPr lang="ru-RU" sz="3600" b="1" i="1" dirty="0" smtClean="0">
                <a:solidFill>
                  <a:srgbClr val="7030A0"/>
                </a:solidFill>
              </a:rPr>
              <a:t>(Литературное чтение 4 класс)</a:t>
            </a:r>
          </a:p>
        </p:txBody>
      </p:sp>
      <p:sp>
        <p:nvSpPr>
          <p:cNvPr id="4" name="TextBox 3"/>
          <p:cNvSpPr txBox="1"/>
          <p:nvPr/>
        </p:nvSpPr>
        <p:spPr>
          <a:xfrm>
            <a:off x="2483768" y="1916832"/>
            <a:ext cx="4010778" cy="523220"/>
          </a:xfrm>
          <a:prstGeom prst="rect">
            <a:avLst/>
          </a:prstGeom>
          <a:noFill/>
        </p:spPr>
        <p:txBody>
          <a:bodyPr wrap="none" rtlCol="0">
            <a:spAutoFit/>
          </a:bodyPr>
          <a:lstStyle/>
          <a:p>
            <a:r>
              <a:rPr lang="ru-RU" sz="2800" b="1" i="1" dirty="0" smtClean="0">
                <a:solidFill>
                  <a:schemeClr val="accent2">
                    <a:lumMod val="50000"/>
                  </a:schemeClr>
                </a:solidFill>
              </a:rPr>
              <a:t>МКОУ </a:t>
            </a:r>
            <a:r>
              <a:rPr lang="ru-RU" sz="2800" b="1" i="1" dirty="0" err="1" smtClean="0">
                <a:solidFill>
                  <a:schemeClr val="accent2">
                    <a:lumMod val="50000"/>
                  </a:schemeClr>
                </a:solidFill>
              </a:rPr>
              <a:t>Купреевская</a:t>
            </a:r>
            <a:r>
              <a:rPr lang="ru-RU" sz="2800" b="1" i="1" dirty="0" smtClean="0">
                <a:solidFill>
                  <a:schemeClr val="accent2">
                    <a:lumMod val="50000"/>
                  </a:schemeClr>
                </a:solidFill>
              </a:rPr>
              <a:t> СОШ</a:t>
            </a:r>
            <a:endParaRPr lang="ru-RU" sz="2800" b="1" i="1" dirty="0">
              <a:solidFill>
                <a:schemeClr val="accent2">
                  <a:lumMod val="50000"/>
                </a:schemeClr>
              </a:solidFill>
            </a:endParaRPr>
          </a:p>
        </p:txBody>
      </p:sp>
      <p:sp>
        <p:nvSpPr>
          <p:cNvPr id="5" name="TextBox 4"/>
          <p:cNvSpPr txBox="1"/>
          <p:nvPr/>
        </p:nvSpPr>
        <p:spPr>
          <a:xfrm>
            <a:off x="2843808" y="5661248"/>
            <a:ext cx="3596690" cy="461665"/>
          </a:xfrm>
          <a:prstGeom prst="rect">
            <a:avLst/>
          </a:prstGeom>
          <a:noFill/>
        </p:spPr>
        <p:txBody>
          <a:bodyPr wrap="none" rtlCol="0">
            <a:spAutoFit/>
          </a:bodyPr>
          <a:lstStyle/>
          <a:p>
            <a:r>
              <a:rPr lang="ru-RU" sz="2400" i="1" dirty="0" smtClean="0"/>
              <a:t>Выполнила : Круглова С.Г.</a:t>
            </a:r>
            <a:endParaRPr lang="ru-RU" sz="2400" i="1" dirty="0"/>
          </a:p>
        </p:txBody>
      </p:sp>
      <p:pic>
        <p:nvPicPr>
          <p:cNvPr id="6" name="Picture 4" descr="http://www.lermontov.info/images/top.jpg"/>
          <p:cNvPicPr>
            <a:picLocks noChangeAspect="1" noChangeArrowheads="1"/>
          </p:cNvPicPr>
          <p:nvPr/>
        </p:nvPicPr>
        <p:blipFill>
          <a:blip r:embed="rId3"/>
          <a:srcRect/>
          <a:stretch>
            <a:fillRect/>
          </a:stretch>
        </p:blipFill>
        <p:spPr bwMode="auto">
          <a:xfrm>
            <a:off x="971600" y="332656"/>
            <a:ext cx="7742063" cy="1402174"/>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908720"/>
            <a:ext cx="7254552" cy="4524315"/>
          </a:xfrm>
          <a:prstGeom prst="rect">
            <a:avLst/>
          </a:prstGeom>
        </p:spPr>
        <p:txBody>
          <a:bodyPr wrap="square">
            <a:spAutoFit/>
          </a:bodyPr>
          <a:lstStyle/>
          <a:p>
            <a:r>
              <a:rPr lang="ru-RU" dirty="0" smtClean="0"/>
              <a:t>». По пути в полк М.Ю. Лермонтов задержался для лечения в Пятигорске. Здесь жила большая компания веселой молодежи - все давнишние знакомые Лермонтова. Публика жила дружно, весело и несколько разгульно... Время проходило в шумных пикниках, кавалькадах, вечеринках с музыкой и танцами. В этой компании находился и отставной майор Мартынов, любивший </a:t>
            </a:r>
            <a:r>
              <a:rPr lang="ru-RU" dirty="0" err="1" smtClean="0"/>
              <a:t>пооригинальничать</a:t>
            </a:r>
            <a:r>
              <a:rPr lang="ru-RU" dirty="0" smtClean="0"/>
              <a:t>, порисоваться, обратить на себя внимание. Лермонтов часто зло и едко вышучивал его. Между ними произошла роковая ссора, закончившаяся "вечно печальной" дуэлью. Поэт пал жертвой своей двойственности. Нежный, отзывчивый для небольшого круга избранных, он по отношению ко всем прочим знакомым держался всегда заносчиво и задорно. Недалекий Мартынов принадлежал к последним и не понял "в сей миг кровавый, на что он руку поднимал". По поводу этой трагической смерти В.Г. Белинский писал: </a:t>
            </a:r>
            <a:r>
              <a:rPr lang="ru-RU" i="1" dirty="0" smtClean="0"/>
              <a:t>«... Новая, великая утрата осиротила бедную русскую литературу»</a:t>
            </a:r>
            <a:endParaRPr lang="ru-RU" dirty="0"/>
          </a:p>
        </p:txBody>
      </p:sp>
      <p:pic>
        <p:nvPicPr>
          <p:cNvPr id="10242" name="Picture 2" descr="H:\Шаблоны для презент\My_new_fons_next 100\25-а.jpg"/>
          <p:cNvPicPr>
            <a:picLocks noChangeAspect="1" noChangeArrowheads="1"/>
          </p:cNvPicPr>
          <p:nvPr/>
        </p:nvPicPr>
        <p:blipFill>
          <a:blip r:embed="rId2"/>
          <a:srcRect/>
          <a:stretch>
            <a:fillRect/>
          </a:stretch>
        </p:blipFill>
        <p:spPr bwMode="auto">
          <a:xfrm>
            <a:off x="1" y="-30404"/>
            <a:ext cx="9103816" cy="6888404"/>
          </a:xfrm>
          <a:prstGeom prst="rect">
            <a:avLst/>
          </a:prstGeom>
          <a:noFill/>
        </p:spPr>
      </p:pic>
      <p:sp>
        <p:nvSpPr>
          <p:cNvPr id="4" name="Прямоугольник 3"/>
          <p:cNvSpPr/>
          <p:nvPr/>
        </p:nvSpPr>
        <p:spPr>
          <a:xfrm>
            <a:off x="467544" y="260648"/>
            <a:ext cx="8424936" cy="6001643"/>
          </a:xfrm>
          <a:prstGeom prst="rect">
            <a:avLst/>
          </a:prstGeom>
        </p:spPr>
        <p:txBody>
          <a:bodyPr wrap="square">
            <a:spAutoFit/>
          </a:bodyPr>
          <a:lstStyle/>
          <a:p>
            <a:pPr algn="just">
              <a:buFont typeface="Wingdings" pitchFamily="2" charset="2"/>
              <a:buChar char="v"/>
            </a:pPr>
            <a:r>
              <a:rPr lang="ru-RU" sz="2400" dirty="0" smtClean="0"/>
              <a:t>По пути в полк М.Ю. Лермонтов задержался для лечения в Пятигорске. Здесь жила большая компания веселой молодежи - все давнишние знакомые Лермонтова. Публика жила дружно, весело и несколько разгульно... Время проходило в шумных пикниках, вечеринках с музыкой и танцами. В этой компании находился и отставной майор Мартынов, любивший обратить на себя внимание. Лермонтов часто зло и едко вышучивал его. Между ними произошла роковая ссора, закончившаяся "вечно печальной" дуэлью. Поэт пал жертвой своей двойственности. Нежный, отзывчивый для небольшого круга избранных, он по отношению ко всем прочим знакомым держался всегда заносчиво и задорно. Недалекий Мартынов принадлежал к последним и не понял "в сей миг кровавый, на что он руку поднимал". По поводу этой трагической смерти В.Г. Белинский писал: </a:t>
            </a:r>
            <a:r>
              <a:rPr lang="ru-RU" sz="2400" i="1" dirty="0" smtClean="0"/>
              <a:t>«... Новая, великая утрата осиротила бедную русскую литературу»</a:t>
            </a:r>
            <a:endParaRPr lang="ru-RU" sz="24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Шаблоны для презент\My_new_fons_next 100\25-а.jpg"/>
          <p:cNvPicPr>
            <a:picLocks noChangeAspect="1" noChangeArrowheads="1"/>
          </p:cNvPicPr>
          <p:nvPr/>
        </p:nvPicPr>
        <p:blipFill>
          <a:blip r:embed="rId2"/>
          <a:srcRect/>
          <a:stretch>
            <a:fillRect/>
          </a:stretch>
        </p:blipFill>
        <p:spPr bwMode="auto">
          <a:xfrm>
            <a:off x="1" y="-30404"/>
            <a:ext cx="9103816" cy="6888404"/>
          </a:xfrm>
          <a:prstGeom prst="rect">
            <a:avLst/>
          </a:prstGeom>
          <a:noFill/>
        </p:spPr>
      </p:pic>
      <p:sp>
        <p:nvSpPr>
          <p:cNvPr id="3" name="Прямоугольник 2"/>
          <p:cNvSpPr/>
          <p:nvPr/>
        </p:nvSpPr>
        <p:spPr>
          <a:xfrm>
            <a:off x="1907704" y="476672"/>
            <a:ext cx="4996176" cy="646331"/>
          </a:xfrm>
          <a:prstGeom prst="rect">
            <a:avLst/>
          </a:prstGeom>
        </p:spPr>
        <p:txBody>
          <a:bodyPr wrap="none">
            <a:spAutoFit/>
          </a:bodyPr>
          <a:lstStyle/>
          <a:p>
            <a:r>
              <a:rPr lang="ru-RU" sz="3600" b="1" i="1" dirty="0" smtClean="0">
                <a:solidFill>
                  <a:schemeClr val="bg2">
                    <a:lumMod val="25000"/>
                  </a:schemeClr>
                </a:solidFill>
              </a:rPr>
              <a:t>Похороны Лермонтова</a:t>
            </a:r>
            <a:endParaRPr lang="ru-RU" sz="3600" b="1" i="1" dirty="0">
              <a:solidFill>
                <a:schemeClr val="bg2">
                  <a:lumMod val="25000"/>
                </a:schemeClr>
              </a:solidFill>
            </a:endParaRPr>
          </a:p>
        </p:txBody>
      </p:sp>
      <p:sp>
        <p:nvSpPr>
          <p:cNvPr id="4" name="Прямоугольник 3"/>
          <p:cNvSpPr/>
          <p:nvPr/>
        </p:nvSpPr>
        <p:spPr>
          <a:xfrm>
            <a:off x="0" y="1052736"/>
            <a:ext cx="8640960" cy="5632311"/>
          </a:xfrm>
          <a:prstGeom prst="rect">
            <a:avLst/>
          </a:prstGeom>
        </p:spPr>
        <p:txBody>
          <a:bodyPr wrap="square">
            <a:spAutoFit/>
          </a:bodyPr>
          <a:lstStyle/>
          <a:p>
            <a:pPr marL="274320" indent="-274320" algn="ctr">
              <a:buClr>
                <a:schemeClr val="accent3"/>
              </a:buClr>
              <a:buFont typeface="Wingdings" pitchFamily="2" charset="2"/>
              <a:buChar char="v"/>
              <a:defRPr/>
            </a:pPr>
            <a:r>
              <a:rPr lang="ru-RU" sz="2400" dirty="0"/>
              <a:t>Похороны Лермонтова, несмотря на все хлопоты друзей, не могли быть совершены по церковному обряду. Официальное сообщение об его смерти гласило: "15 июня, около 5 часов вечера, разразилась ужасная буря с громом и молнией; в это самое время между горами Машуком и Бештау скончался лечившийся в Пятигорске М.Ю. Лермонтов". По словам князя Васильчикова, в Петербурге, в высшем обществе, смерть поэта встретили словами: "туда ему и дорога".</a:t>
            </a:r>
          </a:p>
          <a:p>
            <a:pPr marL="274320" indent="-274320" algn="ctr">
              <a:buClr>
                <a:schemeClr val="accent3"/>
              </a:buClr>
              <a:buFont typeface="Wingdings" pitchFamily="2" charset="2"/>
              <a:buChar char="v"/>
              <a:defRPr/>
            </a:pPr>
            <a:endParaRPr lang="ru-RU" sz="2400" dirty="0"/>
          </a:p>
          <a:p>
            <a:pPr marL="274320" indent="-274320" algn="ctr">
              <a:buClr>
                <a:schemeClr val="accent3"/>
              </a:buClr>
              <a:buFont typeface="Wingdings" pitchFamily="2" charset="2"/>
              <a:buChar char="v"/>
              <a:defRPr/>
            </a:pPr>
            <a:r>
              <a:rPr lang="ru-RU" sz="2400" dirty="0"/>
              <a:t>Михаил Лермонтов был похоронен на городском кладбище в Пятигорске 17(29).7.1841. Позднее гроб с телом М.Ю. Лермонтова был перевезён в село Тарханы и 23.04.1842 погребён в семейном склепе Арсеньевых.  В 1899 г. в Пятигорске открыт памятник Лермонтову, воздвигнутый по всероссийской подписке</a:t>
            </a:r>
            <a:r>
              <a:rPr lang="ru-RU" dirty="0"/>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Шаблоны для презент\My_new_fons_next 100\25-а.jpg"/>
          <p:cNvPicPr>
            <a:picLocks noChangeAspect="1" noChangeArrowheads="1"/>
          </p:cNvPicPr>
          <p:nvPr/>
        </p:nvPicPr>
        <p:blipFill>
          <a:blip r:embed="rId2"/>
          <a:srcRect/>
          <a:stretch>
            <a:fillRect/>
          </a:stretch>
        </p:blipFill>
        <p:spPr bwMode="auto">
          <a:xfrm>
            <a:off x="1" y="-30404"/>
            <a:ext cx="9103816" cy="6888404"/>
          </a:xfrm>
          <a:prstGeom prst="rect">
            <a:avLst/>
          </a:prstGeom>
          <a:noFill/>
        </p:spPr>
      </p:pic>
      <p:pic>
        <p:nvPicPr>
          <p:cNvPr id="13315" name="Picture 3"/>
          <p:cNvPicPr>
            <a:picLocks noChangeAspect="1" noChangeArrowheads="1"/>
          </p:cNvPicPr>
          <p:nvPr/>
        </p:nvPicPr>
        <p:blipFill>
          <a:blip r:embed="rId3"/>
          <a:srcRect/>
          <a:stretch>
            <a:fillRect/>
          </a:stretch>
        </p:blipFill>
        <p:spPr bwMode="auto">
          <a:xfrm>
            <a:off x="5292080" y="1196752"/>
            <a:ext cx="2250207" cy="3418036"/>
          </a:xfrm>
          <a:prstGeom prst="rect">
            <a:avLst/>
          </a:prstGeom>
          <a:noFill/>
          <a:ln w="9525">
            <a:noFill/>
            <a:miter lim="800000"/>
            <a:headEnd/>
            <a:tailEnd/>
          </a:ln>
        </p:spPr>
      </p:pic>
      <p:sp>
        <p:nvSpPr>
          <p:cNvPr id="4" name="TextBox 3"/>
          <p:cNvSpPr txBox="1"/>
          <p:nvPr/>
        </p:nvSpPr>
        <p:spPr>
          <a:xfrm>
            <a:off x="5148064" y="5733256"/>
            <a:ext cx="3026406" cy="369332"/>
          </a:xfrm>
          <a:prstGeom prst="rect">
            <a:avLst/>
          </a:prstGeom>
          <a:noFill/>
        </p:spPr>
        <p:txBody>
          <a:bodyPr wrap="none" rtlCol="0">
            <a:spAutoFit/>
          </a:bodyPr>
          <a:lstStyle/>
          <a:p>
            <a:r>
              <a:rPr lang="ru-RU" dirty="0" smtClean="0"/>
              <a:t>Памятник М. Ю .Лермонтову</a:t>
            </a:r>
            <a:endParaRPr lang="ru-RU" dirty="0"/>
          </a:p>
        </p:txBody>
      </p:sp>
      <p:pic>
        <p:nvPicPr>
          <p:cNvPr id="1026" name="Picture 2"/>
          <p:cNvPicPr>
            <a:picLocks noChangeAspect="1" noChangeArrowheads="1"/>
          </p:cNvPicPr>
          <p:nvPr/>
        </p:nvPicPr>
        <p:blipFill>
          <a:blip r:embed="rId4" cstate="print"/>
          <a:srcRect/>
          <a:stretch>
            <a:fillRect/>
          </a:stretch>
        </p:blipFill>
        <p:spPr bwMode="auto">
          <a:xfrm>
            <a:off x="1547664" y="1628800"/>
            <a:ext cx="1584176" cy="2112235"/>
          </a:xfrm>
          <a:prstGeom prst="rect">
            <a:avLst/>
          </a:prstGeom>
          <a:noFill/>
          <a:ln w="9525">
            <a:noFill/>
            <a:miter lim="800000"/>
            <a:headEnd/>
            <a:tailEnd/>
          </a:ln>
        </p:spPr>
      </p:pic>
      <p:sp>
        <p:nvSpPr>
          <p:cNvPr id="6" name="TextBox 5"/>
          <p:cNvSpPr txBox="1"/>
          <p:nvPr/>
        </p:nvSpPr>
        <p:spPr>
          <a:xfrm>
            <a:off x="1043608" y="5517232"/>
            <a:ext cx="2763129" cy="369332"/>
          </a:xfrm>
          <a:prstGeom prst="rect">
            <a:avLst/>
          </a:prstGeom>
          <a:noFill/>
        </p:spPr>
        <p:txBody>
          <a:bodyPr wrap="none" rtlCol="0">
            <a:spAutoFit/>
          </a:bodyPr>
          <a:lstStyle/>
          <a:p>
            <a:r>
              <a:rPr lang="ru-RU" dirty="0" smtClean="0"/>
              <a:t>Могила М.Ю. Лермонтова</a:t>
            </a:r>
            <a:endParaRPr lang="ru-R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628781"/>
            <a:ext cx="4572000" cy="369332"/>
          </a:xfrm>
          <a:prstGeom prst="rect">
            <a:avLst/>
          </a:prstGeom>
        </p:spPr>
        <p:txBody>
          <a:bodyPr>
            <a:spAutoFit/>
          </a:bodyPr>
          <a:lstStyle/>
          <a:p>
            <a:pPr algn="ctr"/>
            <a:endParaRPr lang="ru-RU" dirty="0" smtClean="0"/>
          </a:p>
        </p:txBody>
      </p:sp>
      <p:pic>
        <p:nvPicPr>
          <p:cNvPr id="2050" name="Picture 2" descr="H:\Шаблоны для презент\My_new_fons_next 100\25-а.jpg"/>
          <p:cNvPicPr>
            <a:picLocks noChangeAspect="1" noChangeArrowheads="1"/>
          </p:cNvPicPr>
          <p:nvPr/>
        </p:nvPicPr>
        <p:blipFill>
          <a:blip r:embed="rId2"/>
          <a:srcRect/>
          <a:stretch>
            <a:fillRect/>
          </a:stretch>
        </p:blipFill>
        <p:spPr bwMode="auto">
          <a:xfrm>
            <a:off x="1" y="-30404"/>
            <a:ext cx="9144000" cy="6918809"/>
          </a:xfrm>
          <a:prstGeom prst="rect">
            <a:avLst/>
          </a:prstGeom>
          <a:noFill/>
        </p:spPr>
      </p:pic>
      <p:sp>
        <p:nvSpPr>
          <p:cNvPr id="5" name="Прямоугольник 4"/>
          <p:cNvSpPr/>
          <p:nvPr/>
        </p:nvSpPr>
        <p:spPr>
          <a:xfrm>
            <a:off x="5580112" y="1844824"/>
            <a:ext cx="2430016" cy="2554545"/>
          </a:xfrm>
          <a:prstGeom prst="rect">
            <a:avLst/>
          </a:prstGeom>
        </p:spPr>
        <p:txBody>
          <a:bodyPr wrap="square">
            <a:spAutoFit/>
          </a:bodyPr>
          <a:lstStyle/>
          <a:p>
            <a:r>
              <a:rPr lang="ru-RU" sz="3200" i="1" dirty="0" smtClean="0">
                <a:solidFill>
                  <a:schemeClr val="tx1"/>
                </a:solidFill>
              </a:rPr>
              <a:t>Михаил Юрьевич</a:t>
            </a:r>
            <a:r>
              <a:rPr lang="ru-RU" sz="3200" i="1" dirty="0" smtClean="0"/>
              <a:t/>
            </a:r>
            <a:br>
              <a:rPr lang="ru-RU" sz="3200" i="1" dirty="0" smtClean="0"/>
            </a:br>
            <a:r>
              <a:rPr lang="ru-RU" sz="3200" i="1" dirty="0" smtClean="0">
                <a:solidFill>
                  <a:schemeClr val="tx1"/>
                </a:solidFill>
              </a:rPr>
              <a:t> Лермонтов</a:t>
            </a:r>
            <a:br>
              <a:rPr lang="ru-RU" sz="3200" i="1" dirty="0" smtClean="0">
                <a:solidFill>
                  <a:schemeClr val="tx1"/>
                </a:solidFill>
              </a:rPr>
            </a:br>
            <a:r>
              <a:rPr lang="ru-RU" sz="3200" i="1" dirty="0" smtClean="0">
                <a:solidFill>
                  <a:schemeClr val="tx1"/>
                </a:solidFill>
              </a:rPr>
              <a:t/>
            </a:r>
            <a:br>
              <a:rPr lang="ru-RU" sz="3200" i="1" dirty="0" smtClean="0">
                <a:solidFill>
                  <a:schemeClr val="tx1"/>
                </a:solidFill>
              </a:rPr>
            </a:br>
            <a:r>
              <a:rPr lang="ru-RU" sz="3200" i="1" dirty="0" smtClean="0">
                <a:solidFill>
                  <a:schemeClr val="tx1"/>
                </a:solidFill>
              </a:rPr>
              <a:t>(1814-1841</a:t>
            </a:r>
            <a:r>
              <a:rPr lang="ru-RU" sz="3200" dirty="0" smtClean="0">
                <a:solidFill>
                  <a:schemeClr val="tx1"/>
                </a:solidFill>
              </a:rPr>
              <a:t>)</a:t>
            </a:r>
            <a:endParaRPr lang="ru-RU" sz="3200" dirty="0"/>
          </a:p>
        </p:txBody>
      </p:sp>
      <p:pic>
        <p:nvPicPr>
          <p:cNvPr id="1026" name="Picture 2"/>
          <p:cNvPicPr>
            <a:picLocks noChangeAspect="1" noChangeArrowheads="1"/>
          </p:cNvPicPr>
          <p:nvPr/>
        </p:nvPicPr>
        <p:blipFill>
          <a:blip r:embed="rId3"/>
          <a:srcRect/>
          <a:stretch>
            <a:fillRect/>
          </a:stretch>
        </p:blipFill>
        <p:spPr bwMode="auto">
          <a:xfrm>
            <a:off x="899592" y="836712"/>
            <a:ext cx="3960440" cy="467854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Шаблоны для презент\My_new_fons_next 100\25-а.jpg"/>
          <p:cNvPicPr>
            <a:picLocks noChangeAspect="1" noChangeArrowheads="1"/>
          </p:cNvPicPr>
          <p:nvPr/>
        </p:nvPicPr>
        <p:blipFill>
          <a:blip r:embed="rId2"/>
          <a:srcRect/>
          <a:stretch>
            <a:fillRect/>
          </a:stretch>
        </p:blipFill>
        <p:spPr bwMode="auto">
          <a:xfrm>
            <a:off x="0" y="-60809"/>
            <a:ext cx="9144000" cy="6918809"/>
          </a:xfrm>
          <a:prstGeom prst="rect">
            <a:avLst/>
          </a:prstGeom>
          <a:noFill/>
        </p:spPr>
      </p:pic>
      <p:sp>
        <p:nvSpPr>
          <p:cNvPr id="4" name="Прямоугольник 3"/>
          <p:cNvSpPr/>
          <p:nvPr/>
        </p:nvSpPr>
        <p:spPr>
          <a:xfrm>
            <a:off x="3779912" y="980728"/>
            <a:ext cx="4896544" cy="4524315"/>
          </a:xfrm>
          <a:prstGeom prst="rect">
            <a:avLst/>
          </a:prstGeom>
        </p:spPr>
        <p:txBody>
          <a:bodyPr wrap="square">
            <a:spAutoFit/>
          </a:bodyPr>
          <a:lstStyle/>
          <a:p>
            <a:pPr marL="274320" indent="-274320">
              <a:buClr>
                <a:schemeClr val="accent3"/>
              </a:buClr>
              <a:defRPr/>
            </a:pPr>
            <a:r>
              <a:rPr lang="ru-RU" sz="2400" dirty="0" smtClean="0"/>
              <a:t>Михаил Юрьевич Лермонтов</a:t>
            </a:r>
          </a:p>
          <a:p>
            <a:pPr marL="274320" indent="-274320">
              <a:buClr>
                <a:schemeClr val="accent3"/>
              </a:buClr>
              <a:defRPr/>
            </a:pPr>
            <a:r>
              <a:rPr lang="ru-RU" sz="2400" dirty="0" smtClean="0"/>
              <a:t> родился </a:t>
            </a:r>
            <a:r>
              <a:rPr lang="ru-RU" sz="2400" dirty="0"/>
              <a:t>в ночь со 2 на 3.10. </a:t>
            </a:r>
            <a:r>
              <a:rPr lang="ru-RU" sz="2400" dirty="0" smtClean="0"/>
              <a:t>1814, в Москве </a:t>
            </a:r>
            <a:r>
              <a:rPr lang="ru-RU" sz="2400" dirty="0"/>
              <a:t>(в доме генерал-майора Ф.Н. Толя напротив Красных ворот</a:t>
            </a:r>
            <a:r>
              <a:rPr lang="ru-RU" sz="2400" dirty="0" smtClean="0"/>
              <a:t>). По </a:t>
            </a:r>
            <a:r>
              <a:rPr lang="ru-RU" sz="2400" dirty="0"/>
              <a:t>материнской линии происходил из богатого дворянского рода Столыпиных. Мать Мария Михайловна Арсеньева (1795—1817). Бабушка поэта Елизавета Алексеевна (по мужу Арсеньева) — родная сестра Д.А. </a:t>
            </a:r>
            <a:r>
              <a:rPr lang="ru-RU" sz="2400" dirty="0" smtClean="0"/>
              <a:t>Столыпина.</a:t>
            </a:r>
            <a:endParaRPr lang="ru-RU" sz="2400" dirty="0"/>
          </a:p>
        </p:txBody>
      </p:sp>
      <p:sp>
        <p:nvSpPr>
          <p:cNvPr id="6" name="Прямоугольник 5"/>
          <p:cNvSpPr/>
          <p:nvPr/>
        </p:nvSpPr>
        <p:spPr>
          <a:xfrm>
            <a:off x="755576" y="4365104"/>
            <a:ext cx="2141984" cy="1569660"/>
          </a:xfrm>
          <a:prstGeom prst="rect">
            <a:avLst/>
          </a:prstGeom>
        </p:spPr>
        <p:txBody>
          <a:bodyPr wrap="square">
            <a:spAutoFit/>
          </a:bodyPr>
          <a:lstStyle/>
          <a:p>
            <a:r>
              <a:rPr lang="ru-RU" sz="2400" i="1" dirty="0" smtClean="0"/>
              <a:t>Самый ранний из известных портретов Лермонтова</a:t>
            </a:r>
            <a:endParaRPr lang="ru-RU" sz="2400" dirty="0"/>
          </a:p>
        </p:txBody>
      </p:sp>
      <p:sp>
        <p:nvSpPr>
          <p:cNvPr id="7" name="Прямоугольник 6"/>
          <p:cNvSpPr/>
          <p:nvPr/>
        </p:nvSpPr>
        <p:spPr>
          <a:xfrm>
            <a:off x="899592" y="5949280"/>
            <a:ext cx="1706557" cy="369332"/>
          </a:xfrm>
          <a:prstGeom prst="rect">
            <a:avLst/>
          </a:prstGeom>
        </p:spPr>
        <p:txBody>
          <a:bodyPr wrap="none">
            <a:spAutoFit/>
          </a:bodyPr>
          <a:lstStyle/>
          <a:p>
            <a:pPr marL="274320" indent="-274320" algn="ctr">
              <a:buClr>
                <a:schemeClr val="accent3"/>
              </a:buClr>
              <a:defRPr/>
            </a:pPr>
            <a:r>
              <a:rPr lang="ru-RU" dirty="0"/>
              <a:t>(1820-1822 год)</a:t>
            </a:r>
          </a:p>
        </p:txBody>
      </p:sp>
      <p:pic>
        <p:nvPicPr>
          <p:cNvPr id="2050" name="Picture 2"/>
          <p:cNvPicPr>
            <a:picLocks noChangeAspect="1" noChangeArrowheads="1"/>
          </p:cNvPicPr>
          <p:nvPr/>
        </p:nvPicPr>
        <p:blipFill>
          <a:blip r:embed="rId3"/>
          <a:srcRect/>
          <a:stretch>
            <a:fillRect/>
          </a:stretch>
        </p:blipFill>
        <p:spPr bwMode="auto">
          <a:xfrm>
            <a:off x="467544" y="404664"/>
            <a:ext cx="3245880" cy="4067944"/>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Шаблоны для презент\My_new_fons_next 100\25-а.jpg"/>
          <p:cNvPicPr>
            <a:picLocks noChangeAspect="1" noChangeArrowheads="1"/>
          </p:cNvPicPr>
          <p:nvPr/>
        </p:nvPicPr>
        <p:blipFill>
          <a:blip r:embed="rId2"/>
          <a:srcRect/>
          <a:stretch>
            <a:fillRect/>
          </a:stretch>
        </p:blipFill>
        <p:spPr bwMode="auto">
          <a:xfrm>
            <a:off x="1" y="0"/>
            <a:ext cx="9143999" cy="6918808"/>
          </a:xfrm>
          <a:prstGeom prst="rect">
            <a:avLst/>
          </a:prstGeom>
          <a:noFill/>
        </p:spPr>
      </p:pic>
      <p:sp>
        <p:nvSpPr>
          <p:cNvPr id="3" name="Прямоугольник 2"/>
          <p:cNvSpPr/>
          <p:nvPr/>
        </p:nvSpPr>
        <p:spPr>
          <a:xfrm>
            <a:off x="323528" y="4941168"/>
            <a:ext cx="4572000" cy="461665"/>
          </a:xfrm>
          <a:prstGeom prst="rect">
            <a:avLst/>
          </a:prstGeom>
        </p:spPr>
        <p:txBody>
          <a:bodyPr>
            <a:spAutoFit/>
          </a:bodyPr>
          <a:lstStyle/>
          <a:p>
            <a:endParaRPr lang="ru-RU" sz="2400" i="1" dirty="0"/>
          </a:p>
        </p:txBody>
      </p:sp>
      <p:sp>
        <p:nvSpPr>
          <p:cNvPr id="7" name="Прямоугольник 6"/>
          <p:cNvSpPr/>
          <p:nvPr/>
        </p:nvSpPr>
        <p:spPr>
          <a:xfrm>
            <a:off x="611560" y="5661248"/>
            <a:ext cx="3384376" cy="461665"/>
          </a:xfrm>
          <a:prstGeom prst="rect">
            <a:avLst/>
          </a:prstGeom>
        </p:spPr>
        <p:txBody>
          <a:bodyPr wrap="square">
            <a:spAutoFit/>
          </a:bodyPr>
          <a:lstStyle/>
          <a:p>
            <a:pPr marL="274320" indent="-274320" algn="ctr">
              <a:buClr>
                <a:schemeClr val="accent3"/>
              </a:buClr>
              <a:defRPr/>
            </a:pPr>
            <a:endParaRPr lang="ru-RU" sz="2400" dirty="0"/>
          </a:p>
        </p:txBody>
      </p:sp>
      <p:sp>
        <p:nvSpPr>
          <p:cNvPr id="9" name="Прямоугольник 8"/>
          <p:cNvSpPr/>
          <p:nvPr/>
        </p:nvSpPr>
        <p:spPr>
          <a:xfrm>
            <a:off x="4211960" y="476672"/>
            <a:ext cx="184731" cy="369332"/>
          </a:xfrm>
          <a:prstGeom prst="rect">
            <a:avLst/>
          </a:prstGeom>
        </p:spPr>
        <p:txBody>
          <a:bodyPr wrap="none">
            <a:spAutoFit/>
          </a:bodyPr>
          <a:lstStyle/>
          <a:p>
            <a:endParaRPr lang="ru-RU" dirty="0"/>
          </a:p>
        </p:txBody>
      </p:sp>
      <p:pic>
        <p:nvPicPr>
          <p:cNvPr id="10" name="Picture 2" descr="отец Лермонтова"/>
          <p:cNvPicPr>
            <a:picLocks noChangeAspect="1" noChangeArrowheads="1"/>
          </p:cNvPicPr>
          <p:nvPr/>
        </p:nvPicPr>
        <p:blipFill>
          <a:blip r:embed="rId3"/>
          <a:srcRect/>
          <a:stretch>
            <a:fillRect/>
          </a:stretch>
        </p:blipFill>
        <p:spPr bwMode="auto">
          <a:xfrm>
            <a:off x="1187624" y="692696"/>
            <a:ext cx="1728192" cy="2160657"/>
          </a:xfrm>
          <a:prstGeom prst="rect">
            <a:avLst/>
          </a:prstGeom>
          <a:ln>
            <a:noFill/>
          </a:ln>
          <a:effectLst>
            <a:softEdge rad="112500"/>
          </a:effectLst>
        </p:spPr>
      </p:pic>
      <p:pic>
        <p:nvPicPr>
          <p:cNvPr id="11" name="Picture 4" descr="мать Лермонтова"/>
          <p:cNvPicPr>
            <a:picLocks noChangeAspect="1" noChangeArrowheads="1"/>
          </p:cNvPicPr>
          <p:nvPr/>
        </p:nvPicPr>
        <p:blipFill>
          <a:blip r:embed="rId4"/>
          <a:srcRect/>
          <a:stretch>
            <a:fillRect/>
          </a:stretch>
        </p:blipFill>
        <p:spPr bwMode="auto">
          <a:xfrm>
            <a:off x="1331640" y="4005064"/>
            <a:ext cx="1714500" cy="2159000"/>
          </a:xfrm>
          <a:prstGeom prst="rect">
            <a:avLst/>
          </a:prstGeom>
          <a:ln>
            <a:noFill/>
          </a:ln>
          <a:effectLst>
            <a:softEdge rad="112500"/>
          </a:effectLst>
        </p:spPr>
      </p:pic>
      <p:sp>
        <p:nvSpPr>
          <p:cNvPr id="12" name="Прямоугольник 11"/>
          <p:cNvSpPr/>
          <p:nvPr/>
        </p:nvSpPr>
        <p:spPr>
          <a:xfrm>
            <a:off x="3203848" y="1412776"/>
            <a:ext cx="4572000" cy="923330"/>
          </a:xfrm>
          <a:prstGeom prst="rect">
            <a:avLst/>
          </a:prstGeom>
        </p:spPr>
        <p:txBody>
          <a:bodyPr>
            <a:spAutoFit/>
          </a:bodyPr>
          <a:lstStyle/>
          <a:p>
            <a:r>
              <a:rPr lang="ru-RU" dirty="0" smtClean="0"/>
              <a:t>Отец поэта — Юрий Петрович Лермонтов (1787—1831), капитан в отставке из небогатых помещиков Тульской губернии.</a:t>
            </a:r>
            <a:endParaRPr lang="ru-RU" dirty="0"/>
          </a:p>
        </p:txBody>
      </p:sp>
      <p:sp>
        <p:nvSpPr>
          <p:cNvPr id="13" name="Прямоугольник 12"/>
          <p:cNvSpPr/>
          <p:nvPr/>
        </p:nvSpPr>
        <p:spPr>
          <a:xfrm>
            <a:off x="3203848" y="4581128"/>
            <a:ext cx="4024756" cy="369332"/>
          </a:xfrm>
          <a:prstGeom prst="rect">
            <a:avLst/>
          </a:prstGeom>
        </p:spPr>
        <p:txBody>
          <a:bodyPr wrap="none">
            <a:spAutoFit/>
          </a:bodyPr>
          <a:lstStyle/>
          <a:p>
            <a:r>
              <a:rPr lang="ru-RU" dirty="0" smtClean="0"/>
              <a:t>Мать - Мария Михайловна  Арсеньева,</a:t>
            </a:r>
            <a:endParaRPr lang="ru-RU" dirty="0"/>
          </a:p>
        </p:txBody>
      </p:sp>
      <p:sp>
        <p:nvSpPr>
          <p:cNvPr id="14" name="Прямоугольник 13"/>
          <p:cNvSpPr/>
          <p:nvPr/>
        </p:nvSpPr>
        <p:spPr>
          <a:xfrm>
            <a:off x="3131840" y="4941168"/>
            <a:ext cx="5076056" cy="646331"/>
          </a:xfrm>
          <a:prstGeom prst="rect">
            <a:avLst/>
          </a:prstGeom>
        </p:spPr>
        <p:txBody>
          <a:bodyPr wrap="square">
            <a:spAutoFit/>
          </a:bodyPr>
          <a:lstStyle/>
          <a:p>
            <a:r>
              <a:rPr lang="ru-RU" dirty="0" smtClean="0"/>
              <a:t>единственная дочь и наследница пензенской помещицы Е. А. Арсеньевой (1773-1845). </a:t>
            </a:r>
            <a:endParaRPr lang="ru-RU"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Шаблоны для презент\My_new_fons_next 100\25-а.jpg"/>
          <p:cNvPicPr>
            <a:picLocks noChangeAspect="1" noChangeArrowheads="1"/>
          </p:cNvPicPr>
          <p:nvPr/>
        </p:nvPicPr>
        <p:blipFill>
          <a:blip r:embed="rId2"/>
          <a:srcRect/>
          <a:stretch>
            <a:fillRect/>
          </a:stretch>
        </p:blipFill>
        <p:spPr bwMode="auto">
          <a:xfrm>
            <a:off x="0" y="-30404"/>
            <a:ext cx="9103816" cy="6888404"/>
          </a:xfrm>
          <a:prstGeom prst="rect">
            <a:avLst/>
          </a:prstGeom>
          <a:noFill/>
        </p:spPr>
      </p:pic>
      <p:sp>
        <p:nvSpPr>
          <p:cNvPr id="3" name="Прямоугольник 2"/>
          <p:cNvSpPr/>
          <p:nvPr/>
        </p:nvSpPr>
        <p:spPr>
          <a:xfrm>
            <a:off x="683568" y="476672"/>
            <a:ext cx="7596336" cy="1569660"/>
          </a:xfrm>
          <a:prstGeom prst="rect">
            <a:avLst/>
          </a:prstGeom>
        </p:spPr>
        <p:txBody>
          <a:bodyPr wrap="square">
            <a:spAutoFit/>
          </a:bodyPr>
          <a:lstStyle/>
          <a:p>
            <a:pPr>
              <a:buFont typeface="Wingdings" pitchFamily="2" charset="2"/>
              <a:buChar char="v"/>
            </a:pPr>
            <a:r>
              <a:rPr lang="ru-RU" sz="2400" dirty="0" smtClean="0"/>
              <a:t>Детские годы Михаила, с марта 1815 года, прошли в селе Тарханы </a:t>
            </a:r>
            <a:r>
              <a:rPr lang="ru-RU" sz="2400" dirty="0" err="1" smtClean="0"/>
              <a:t>Чембарского</a:t>
            </a:r>
            <a:r>
              <a:rPr lang="ru-RU" sz="2400" dirty="0" smtClean="0"/>
              <a:t> уезда Пензенской губернии (ныне с. </a:t>
            </a:r>
            <a:r>
              <a:rPr lang="ru-RU" sz="2400" dirty="0" err="1" smtClean="0"/>
              <a:t>Лермонтово</a:t>
            </a:r>
            <a:r>
              <a:rPr lang="ru-RU" sz="2400" dirty="0" smtClean="0"/>
              <a:t> Пензенской области) в имении бабушки Е.А. Арсеньевой.</a:t>
            </a:r>
          </a:p>
        </p:txBody>
      </p:sp>
      <p:pic>
        <p:nvPicPr>
          <p:cNvPr id="4" name="Picture 2" descr="Арсеньева Е.А., бабушка Лермонтова"/>
          <p:cNvPicPr>
            <a:picLocks noChangeAspect="1" noChangeArrowheads="1"/>
          </p:cNvPicPr>
          <p:nvPr/>
        </p:nvPicPr>
        <p:blipFill>
          <a:blip r:embed="rId3"/>
          <a:srcRect/>
          <a:stretch>
            <a:fillRect/>
          </a:stretch>
        </p:blipFill>
        <p:spPr bwMode="auto">
          <a:xfrm>
            <a:off x="683568" y="2564904"/>
            <a:ext cx="2088232" cy="2648489"/>
          </a:xfrm>
          <a:prstGeom prst="rect">
            <a:avLst/>
          </a:prstGeom>
          <a:ln>
            <a:noFill/>
          </a:ln>
          <a:effectLst>
            <a:softEdge rad="112500"/>
          </a:effectLst>
        </p:spPr>
      </p:pic>
      <p:sp>
        <p:nvSpPr>
          <p:cNvPr id="5" name="Прямоугольник 4"/>
          <p:cNvSpPr/>
          <p:nvPr/>
        </p:nvSpPr>
        <p:spPr>
          <a:xfrm>
            <a:off x="3923928" y="2420888"/>
            <a:ext cx="4572000" cy="3693319"/>
          </a:xfrm>
          <a:prstGeom prst="rect">
            <a:avLst/>
          </a:prstGeom>
        </p:spPr>
        <p:txBody>
          <a:bodyPr>
            <a:spAutoFit/>
          </a:bodyPr>
          <a:lstStyle/>
          <a:p>
            <a:pPr>
              <a:buFont typeface="Wingdings" pitchFamily="2" charset="2"/>
              <a:buChar char="v"/>
            </a:pPr>
            <a:r>
              <a:rPr lang="ru-RU" sz="2400" dirty="0" smtClean="0"/>
              <a:t>Прекрасная природа, заботливое отношение бабушки, отличное домашнее образование, которое было стандартом в дворянской среде того времени, всё способствовало нравственному и духовному развитию будущего поэта.</a:t>
            </a:r>
          </a:p>
          <a:p>
            <a:endParaRPr lang="ru-RU" dirty="0" smtClean="0"/>
          </a:p>
        </p:txBody>
      </p:sp>
      <p:pic>
        <p:nvPicPr>
          <p:cNvPr id="2" name="Picture 2"/>
          <p:cNvPicPr>
            <a:picLocks noChangeAspect="1" noChangeArrowheads="1"/>
          </p:cNvPicPr>
          <p:nvPr/>
        </p:nvPicPr>
        <p:blipFill>
          <a:blip r:embed="rId4"/>
          <a:srcRect/>
          <a:stretch>
            <a:fillRect/>
          </a:stretch>
        </p:blipFill>
        <p:spPr bwMode="auto">
          <a:xfrm>
            <a:off x="323528" y="2636912"/>
            <a:ext cx="3429000"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Шаблоны для презент\My_new_fons_next 100\25-а.jpg"/>
          <p:cNvPicPr>
            <a:picLocks noChangeAspect="1" noChangeArrowheads="1"/>
          </p:cNvPicPr>
          <p:nvPr/>
        </p:nvPicPr>
        <p:blipFill>
          <a:blip r:embed="rId2"/>
          <a:srcRect/>
          <a:stretch>
            <a:fillRect/>
          </a:stretch>
        </p:blipFill>
        <p:spPr bwMode="auto">
          <a:xfrm>
            <a:off x="1" y="-30404"/>
            <a:ext cx="9103816" cy="6888404"/>
          </a:xfrm>
          <a:prstGeom prst="rect">
            <a:avLst/>
          </a:prstGeom>
          <a:noFill/>
        </p:spPr>
      </p:pic>
      <p:sp>
        <p:nvSpPr>
          <p:cNvPr id="4" name="Прямоугольник 3"/>
          <p:cNvSpPr/>
          <p:nvPr/>
        </p:nvSpPr>
        <p:spPr>
          <a:xfrm>
            <a:off x="2286000" y="2967335"/>
            <a:ext cx="4572000" cy="369332"/>
          </a:xfrm>
          <a:prstGeom prst="rect">
            <a:avLst/>
          </a:prstGeom>
        </p:spPr>
        <p:txBody>
          <a:bodyPr>
            <a:spAutoFit/>
          </a:bodyPr>
          <a:lstStyle/>
          <a:p>
            <a:endParaRPr lang="ru-RU" dirty="0"/>
          </a:p>
        </p:txBody>
      </p:sp>
      <p:sp>
        <p:nvSpPr>
          <p:cNvPr id="5" name="Прямоугольник 4"/>
          <p:cNvSpPr/>
          <p:nvPr/>
        </p:nvSpPr>
        <p:spPr>
          <a:xfrm>
            <a:off x="1763688" y="5373216"/>
            <a:ext cx="1181927" cy="369332"/>
          </a:xfrm>
          <a:prstGeom prst="rect">
            <a:avLst/>
          </a:prstGeom>
        </p:spPr>
        <p:txBody>
          <a:bodyPr wrap="none">
            <a:spAutoFit/>
          </a:bodyPr>
          <a:lstStyle/>
          <a:p>
            <a:r>
              <a:rPr lang="ru-RU" b="1" dirty="0" smtClean="0"/>
              <a:t>(1837 год)</a:t>
            </a:r>
            <a:endParaRPr lang="ru-RU" dirty="0"/>
          </a:p>
        </p:txBody>
      </p:sp>
      <p:sp>
        <p:nvSpPr>
          <p:cNvPr id="6" name="Прямоугольник 5"/>
          <p:cNvSpPr/>
          <p:nvPr/>
        </p:nvSpPr>
        <p:spPr>
          <a:xfrm>
            <a:off x="4355976" y="1124744"/>
            <a:ext cx="4139952" cy="4247317"/>
          </a:xfrm>
          <a:prstGeom prst="rect">
            <a:avLst/>
          </a:prstGeom>
        </p:spPr>
        <p:txBody>
          <a:bodyPr wrap="square">
            <a:spAutoFit/>
          </a:bodyPr>
          <a:lstStyle/>
          <a:p>
            <a:pPr algn="just"/>
            <a:r>
              <a:rPr lang="ru-RU" dirty="0" smtClean="0"/>
              <a:t>Первыми учителями Лермонтова были грек, домашний </a:t>
            </a:r>
            <a:r>
              <a:rPr lang="ru-RU" b="1" i="1" dirty="0" smtClean="0"/>
              <a:t>доктор Ансельм </a:t>
            </a:r>
            <a:r>
              <a:rPr lang="ru-RU" b="1" i="1" dirty="0" err="1" smtClean="0"/>
              <a:t>Левис</a:t>
            </a:r>
            <a:r>
              <a:rPr lang="ru-RU" b="1" i="1" dirty="0" smtClean="0"/>
              <a:t> </a:t>
            </a:r>
            <a:r>
              <a:rPr lang="ru-RU" dirty="0" smtClean="0"/>
              <a:t>и пленный офицер Наполеоновской гвардии, </a:t>
            </a:r>
            <a:r>
              <a:rPr lang="ru-RU" b="1" i="1" dirty="0" smtClean="0"/>
              <a:t>француз </a:t>
            </a:r>
            <a:r>
              <a:rPr lang="ru-RU" b="1" i="1" dirty="0" err="1" smtClean="0"/>
              <a:t>Капэ</a:t>
            </a:r>
            <a:r>
              <a:rPr lang="ru-RU" b="1" i="1" dirty="0" smtClean="0"/>
              <a:t>. </a:t>
            </a:r>
            <a:r>
              <a:rPr lang="ru-RU" dirty="0" smtClean="0"/>
              <a:t>Из них наиболее заметное влияние оказал на него </a:t>
            </a:r>
            <a:r>
              <a:rPr lang="ru-RU" dirty="0" err="1" smtClean="0"/>
              <a:t>Капэ</a:t>
            </a:r>
            <a:r>
              <a:rPr lang="ru-RU" dirty="0" smtClean="0"/>
              <a:t>, сумевший внушить ему глубокий интерес и уважение к "герою дивному" и "мужу рока". После смерти </a:t>
            </a:r>
            <a:r>
              <a:rPr lang="ru-RU" dirty="0" err="1" smtClean="0"/>
              <a:t>Капэ</a:t>
            </a:r>
            <a:r>
              <a:rPr lang="ru-RU" dirty="0" smtClean="0"/>
              <a:t> наняли </a:t>
            </a:r>
            <a:r>
              <a:rPr lang="ru-RU" b="1" i="1" dirty="0" smtClean="0"/>
              <a:t>французского эмигранта </a:t>
            </a:r>
            <a:r>
              <a:rPr lang="ru-RU" b="1" i="1" dirty="0" err="1" smtClean="0"/>
              <a:t>Шандро</a:t>
            </a:r>
            <a:r>
              <a:rPr lang="ru-RU" b="1" i="1" dirty="0" smtClean="0"/>
              <a:t>, </a:t>
            </a:r>
            <a:r>
              <a:rPr lang="ru-RU" dirty="0" err="1" smtClean="0"/>
              <a:t>Шандро</a:t>
            </a:r>
            <a:r>
              <a:rPr lang="ru-RU" dirty="0" smtClean="0"/>
              <a:t> скоро сменил </a:t>
            </a:r>
            <a:r>
              <a:rPr lang="ru-RU" b="1" i="1" dirty="0" smtClean="0"/>
              <a:t>англичанин </a:t>
            </a:r>
            <a:r>
              <a:rPr lang="ru-RU" b="1" i="1" dirty="0" err="1" smtClean="0"/>
              <a:t>Виндсон</a:t>
            </a:r>
            <a:r>
              <a:rPr lang="ru-RU" b="1" i="1" dirty="0" smtClean="0"/>
              <a:t>,</a:t>
            </a:r>
            <a:r>
              <a:rPr lang="ru-RU" dirty="0" smtClean="0"/>
              <a:t> знакомивший Лермонтова с английской литературой, в частности с Байроном, который сыграл в его творчестве такую большую роль.</a:t>
            </a:r>
          </a:p>
        </p:txBody>
      </p:sp>
      <p:pic>
        <p:nvPicPr>
          <p:cNvPr id="7" name="Picture 3"/>
          <p:cNvPicPr>
            <a:picLocks noChangeAspect="1" noChangeArrowheads="1"/>
          </p:cNvPicPr>
          <p:nvPr/>
        </p:nvPicPr>
        <p:blipFill>
          <a:blip r:embed="rId3"/>
          <a:srcRect/>
          <a:stretch>
            <a:fillRect/>
          </a:stretch>
        </p:blipFill>
        <p:spPr bwMode="auto">
          <a:xfrm>
            <a:off x="827584" y="1196752"/>
            <a:ext cx="3048000" cy="40005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Шаблоны для презент\My_new_fons_next 100\25-а.jpg"/>
          <p:cNvPicPr>
            <a:picLocks noChangeAspect="1" noChangeArrowheads="1"/>
          </p:cNvPicPr>
          <p:nvPr/>
        </p:nvPicPr>
        <p:blipFill>
          <a:blip r:embed="rId2"/>
          <a:srcRect/>
          <a:stretch>
            <a:fillRect/>
          </a:stretch>
        </p:blipFill>
        <p:spPr bwMode="auto">
          <a:xfrm>
            <a:off x="0" y="-60809"/>
            <a:ext cx="9144000" cy="6918809"/>
          </a:xfrm>
          <a:prstGeom prst="rect">
            <a:avLst/>
          </a:prstGeom>
          <a:noFill/>
        </p:spPr>
      </p:pic>
      <p:pic>
        <p:nvPicPr>
          <p:cNvPr id="3" name="Picture 2" descr="http://www.hrono.ru/img/pisateli/tarhany.jpg"/>
          <p:cNvPicPr>
            <a:picLocks noChangeAspect="1" noChangeArrowheads="1"/>
          </p:cNvPicPr>
          <p:nvPr/>
        </p:nvPicPr>
        <p:blipFill>
          <a:blip r:embed="rId3"/>
          <a:srcRect/>
          <a:stretch>
            <a:fillRect/>
          </a:stretch>
        </p:blipFill>
        <p:spPr bwMode="auto">
          <a:xfrm>
            <a:off x="2771800" y="476672"/>
            <a:ext cx="3744416" cy="2125080"/>
          </a:xfrm>
          <a:prstGeom prst="rect">
            <a:avLst/>
          </a:prstGeom>
          <a:ln>
            <a:noFill/>
          </a:ln>
          <a:effectLst>
            <a:softEdge rad="112500"/>
          </a:effectLst>
        </p:spPr>
      </p:pic>
      <p:sp>
        <p:nvSpPr>
          <p:cNvPr id="4" name="Прямоугольник 3"/>
          <p:cNvSpPr/>
          <p:nvPr/>
        </p:nvSpPr>
        <p:spPr>
          <a:xfrm>
            <a:off x="179512" y="3068960"/>
            <a:ext cx="8568952" cy="3416320"/>
          </a:xfrm>
          <a:prstGeom prst="rect">
            <a:avLst/>
          </a:prstGeom>
        </p:spPr>
        <p:txBody>
          <a:bodyPr wrap="square">
            <a:spAutoFit/>
          </a:bodyPr>
          <a:lstStyle/>
          <a:p>
            <a:pPr marL="274320" indent="-274320" algn="just">
              <a:buClr>
                <a:schemeClr val="accent3"/>
              </a:buClr>
              <a:buFont typeface="Wingdings 2"/>
              <a:buChar char=""/>
              <a:defRPr/>
            </a:pPr>
            <a:r>
              <a:rPr lang="ru-RU" dirty="0"/>
              <a:t>В Тарханах, Лермонтов с детства наблюдал картины крестьянского быта и сельской природы, прислушивался к народным песням, преданиям о Степане Разине, Емельяне Пугачеве. Семейное счастье семьи Лермонтовых продолжалось недолго. 24 февраля 1817 года, в возрасте 21 года, скоропостижно скончалась мать Лермонтова, далее последовала ссора хозяйки Тархан Елизаветы Алексеевны, с Юрием Петровичем Лермонтовым, отцом Михаила, и он уже на девятый день после смерти жены вынужден был уехать в свое небольшое село </a:t>
            </a:r>
            <a:r>
              <a:rPr lang="ru-RU" dirty="0" err="1"/>
              <a:t>Кропотово</a:t>
            </a:r>
            <a:r>
              <a:rPr lang="ru-RU" dirty="0"/>
              <a:t> </a:t>
            </a:r>
            <a:r>
              <a:rPr lang="ru-RU" dirty="0" err="1"/>
              <a:t>Ефремовского</a:t>
            </a:r>
            <a:r>
              <a:rPr lang="ru-RU" dirty="0"/>
              <a:t> уезда Тульской губернии, чтобы сохранить за сыном право наследования Тархан (4081 десятин земельных угодий и 496 крестьянских душ). Этот факт сильно омрачил детские годы Лермонтова, отец отныне лишь изредка появлялся в доме Арсеньевой. Михаил разрывался между отцом и бабушкой.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Шаблоны для презент\My_new_fons_next 100\25-а.jpg"/>
          <p:cNvPicPr>
            <a:picLocks noChangeAspect="1" noChangeArrowheads="1"/>
          </p:cNvPicPr>
          <p:nvPr/>
        </p:nvPicPr>
        <p:blipFill>
          <a:blip r:embed="rId2"/>
          <a:srcRect/>
          <a:stretch>
            <a:fillRect/>
          </a:stretch>
        </p:blipFill>
        <p:spPr bwMode="auto">
          <a:xfrm>
            <a:off x="0" y="-30405"/>
            <a:ext cx="9144000" cy="6918809"/>
          </a:xfrm>
          <a:prstGeom prst="rect">
            <a:avLst/>
          </a:prstGeom>
          <a:noFill/>
        </p:spPr>
      </p:pic>
      <p:sp>
        <p:nvSpPr>
          <p:cNvPr id="3" name="Прямоугольник 2"/>
          <p:cNvSpPr/>
          <p:nvPr/>
        </p:nvSpPr>
        <p:spPr>
          <a:xfrm>
            <a:off x="2123728" y="4509120"/>
            <a:ext cx="4896544" cy="1631216"/>
          </a:xfrm>
          <a:prstGeom prst="rect">
            <a:avLst/>
          </a:prstGeom>
        </p:spPr>
        <p:txBody>
          <a:bodyPr wrap="square">
            <a:spAutoFit/>
          </a:bodyPr>
          <a:lstStyle/>
          <a:p>
            <a:pPr marL="274320" indent="-274320">
              <a:buClr>
                <a:schemeClr val="accent3"/>
              </a:buClr>
              <a:buFont typeface="Wingdings 2"/>
              <a:buChar char=""/>
              <a:defRPr/>
            </a:pPr>
            <a:r>
              <a:rPr lang="ru-RU" sz="2000" dirty="0"/>
              <a:t>В 1827 году Лермонтов приехал в Москву, начал писать стихи, создал первые поэмы («Черкесы», «Кавказский пленник»), отмеченные подражанием </a:t>
            </a:r>
            <a:r>
              <a:rPr lang="ru-RU" sz="2000" dirty="0">
                <a:hlinkClick r:id="rId3"/>
              </a:rPr>
              <a:t>Александру Сергеевичу Пушкину</a:t>
            </a:r>
            <a:r>
              <a:rPr lang="ru-RU" sz="2000" dirty="0"/>
              <a:t>. </a:t>
            </a:r>
            <a:r>
              <a:rPr lang="ru-RU" sz="2000" dirty="0" smtClean="0"/>
              <a:t>"</a:t>
            </a:r>
            <a:endParaRPr lang="ru-RU" sz="2000" dirty="0"/>
          </a:p>
        </p:txBody>
      </p:sp>
      <p:pic>
        <p:nvPicPr>
          <p:cNvPr id="8195" name="Picture 3"/>
          <p:cNvPicPr>
            <a:picLocks noChangeAspect="1" noChangeArrowheads="1"/>
          </p:cNvPicPr>
          <p:nvPr/>
        </p:nvPicPr>
        <p:blipFill>
          <a:blip r:embed="rId4"/>
          <a:srcRect/>
          <a:stretch>
            <a:fillRect/>
          </a:stretch>
        </p:blipFill>
        <p:spPr bwMode="auto">
          <a:xfrm>
            <a:off x="2411760" y="476672"/>
            <a:ext cx="3346194" cy="37448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Шаблоны для презент\My_new_fons_next 100\25-а.jpg"/>
          <p:cNvPicPr>
            <a:picLocks noChangeAspect="1" noChangeArrowheads="1"/>
          </p:cNvPicPr>
          <p:nvPr/>
        </p:nvPicPr>
        <p:blipFill>
          <a:blip r:embed="rId2"/>
          <a:srcRect/>
          <a:stretch>
            <a:fillRect/>
          </a:stretch>
        </p:blipFill>
        <p:spPr bwMode="auto">
          <a:xfrm>
            <a:off x="0" y="0"/>
            <a:ext cx="9103816" cy="6888404"/>
          </a:xfrm>
          <a:prstGeom prst="rect">
            <a:avLst/>
          </a:prstGeom>
          <a:noFill/>
        </p:spPr>
      </p:pic>
      <p:sp>
        <p:nvSpPr>
          <p:cNvPr id="4" name="Прямоугольник 3"/>
          <p:cNvSpPr/>
          <p:nvPr/>
        </p:nvSpPr>
        <p:spPr>
          <a:xfrm>
            <a:off x="395536" y="620688"/>
            <a:ext cx="8496944" cy="5632311"/>
          </a:xfrm>
          <a:prstGeom prst="rect">
            <a:avLst/>
          </a:prstGeom>
        </p:spPr>
        <p:txBody>
          <a:bodyPr wrap="square">
            <a:spAutoFit/>
          </a:bodyPr>
          <a:lstStyle/>
          <a:p>
            <a:pPr algn="just">
              <a:buFont typeface="Wingdings" pitchFamily="2" charset="2"/>
              <a:buChar char="v"/>
            </a:pPr>
            <a:r>
              <a:rPr lang="ru-RU" sz="2400" dirty="0" smtClean="0"/>
              <a:t>В феврале </a:t>
            </a:r>
            <a:r>
              <a:rPr lang="ru-RU" sz="2400" dirty="0"/>
              <a:t>1840 года на балу у графини де </a:t>
            </a:r>
            <a:r>
              <a:rPr lang="ru-RU" sz="2400" dirty="0" err="1"/>
              <a:t>Лаваль</a:t>
            </a:r>
            <a:r>
              <a:rPr lang="ru-RU" sz="2400" dirty="0"/>
              <a:t> состоялось дуэль с Э. де </a:t>
            </a:r>
            <a:r>
              <a:rPr lang="ru-RU" sz="2400" dirty="0" err="1"/>
              <a:t>Барантом</a:t>
            </a:r>
            <a:r>
              <a:rPr lang="ru-RU" sz="2400" dirty="0"/>
              <a:t>, сыном французского посла, за что Лермонтов был предан военному суду и снова выслан на Кавказ в </a:t>
            </a:r>
            <a:r>
              <a:rPr lang="ru-RU" sz="2400" dirty="0" err="1"/>
              <a:t>Тенгинский</a:t>
            </a:r>
            <a:r>
              <a:rPr lang="ru-RU" sz="2400" dirty="0"/>
              <a:t> пехотный полк . Как участник тяжёлого сражения при реке </a:t>
            </a:r>
            <a:r>
              <a:rPr lang="ru-RU" sz="2400" dirty="0" err="1"/>
              <a:t>Валерик</a:t>
            </a:r>
            <a:r>
              <a:rPr lang="ru-RU" sz="2400" dirty="0"/>
              <a:t> в Чечне он дважды представлялся к наградам (одна из них - золотая сабля с надписью "За храбрость"), но царь, не желая облегчить участь поэта, отклонил эти представления. В феврале 1841 года Лермонтову был разрешен короткий отпуск в столицу для свидания с бабушкой Е.А. Арсеньевой, но вскоре, полный мрачных предчувствий, он вынужден был снова отправиться в полк. В последние месяцы жизни Лермонтов создал свои лучшие стихи — «Родина», «Утёс», «Спор», «Листок», «Нет, не тебя так пылко я люблю...». Последнее произведение поэта — «Пророк</a:t>
            </a:r>
            <a:r>
              <a:rPr lang="ru-RU" sz="2400" dirty="0" smtClean="0"/>
              <a:t>».</a:t>
            </a:r>
            <a:endParaRPr lang="ru-RU" sz="24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TotalTime>
  <Words>1017</Words>
  <Application>Microsoft Office PowerPoint</Application>
  <PresentationFormat>Экран (4:3)</PresentationFormat>
  <Paragraphs>28</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Настя</dc:creator>
  <cp:lastModifiedBy>Настя</cp:lastModifiedBy>
  <cp:revision>19</cp:revision>
  <dcterms:created xsi:type="dcterms:W3CDTF">2012-10-12T13:10:17Z</dcterms:created>
  <dcterms:modified xsi:type="dcterms:W3CDTF">2012-10-15T13:38:22Z</dcterms:modified>
</cp:coreProperties>
</file>