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2" r:id="rId5"/>
    <p:sldId id="258" r:id="rId6"/>
    <p:sldId id="260" r:id="rId7"/>
    <p:sldId id="263" r:id="rId8"/>
    <p:sldId id="278" r:id="rId9"/>
    <p:sldId id="264" r:id="rId10"/>
    <p:sldId id="265" r:id="rId11"/>
    <p:sldId id="266" r:id="rId12"/>
    <p:sldId id="279" r:id="rId13"/>
    <p:sldId id="267" r:id="rId14"/>
    <p:sldId id="268" r:id="rId15"/>
    <p:sldId id="269" r:id="rId16"/>
    <p:sldId id="272" r:id="rId17"/>
    <p:sldId id="270" r:id="rId18"/>
    <p:sldId id="280" r:id="rId19"/>
    <p:sldId id="271" r:id="rId20"/>
    <p:sldId id="273" r:id="rId21"/>
    <p:sldId id="274" r:id="rId22"/>
    <p:sldId id="281" r:id="rId23"/>
    <p:sldId id="275" r:id="rId24"/>
    <p:sldId id="276" r:id="rId25"/>
    <p:sldId id="277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1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9900CC"/>
    <a:srgbClr val="660033"/>
    <a:srgbClr val="00CC66"/>
    <a:srgbClr val="008080"/>
    <a:srgbClr val="FF00FF"/>
    <a:srgbClr val="CC6600"/>
    <a:srgbClr val="000099"/>
    <a:srgbClr val="CC00CC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3024336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Времена английского глагола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800" b="1" i="1" dirty="0" smtClean="0">
                <a:solidFill>
                  <a:srgbClr val="800080"/>
                </a:solidFill>
              </a:rPr>
              <a:t>Построение утвердительных, вопросительных и отрицательных предложений в</a:t>
            </a:r>
            <a:r>
              <a:rPr lang="en-US" sz="2800" b="1" i="1" dirty="0" smtClean="0">
                <a:solidFill>
                  <a:srgbClr val="800080"/>
                </a:solidFill>
              </a:rPr>
              <a:t> Present Continuous</a:t>
            </a:r>
            <a:r>
              <a:rPr lang="ru-RU" sz="2800" b="1" i="1" dirty="0" smtClean="0">
                <a:solidFill>
                  <a:srgbClr val="800080"/>
                </a:solidFill>
              </a:rPr>
              <a:t>.</a:t>
            </a:r>
            <a:endParaRPr lang="ru-RU" sz="2800" b="1" i="1" dirty="0">
              <a:solidFill>
                <a:srgbClr val="80008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340766"/>
          <a:ext cx="8229600" cy="44644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43200"/>
                <a:gridCol w="2743200"/>
                <a:gridCol w="2743200"/>
              </a:tblGrid>
              <a:tr h="545911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Утвердительные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911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Лицо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/>
                        <a:t>Число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9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Единственное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Множественное</a:t>
                      </a:r>
                    </a:p>
                  </a:txBody>
                  <a:tcPr marL="0" marR="0" marT="0" marB="0" anchor="ctr"/>
                </a:tc>
              </a:tr>
              <a:tr h="807647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 am learning/studying/reading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We arelearning/studying/reading</a:t>
                      </a:r>
                    </a:p>
                  </a:txBody>
                  <a:tcPr marL="0" marR="0" marT="0" marB="0" anchor="ctr"/>
                </a:tc>
              </a:tr>
              <a:tr h="807647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You arelearning/studying/reading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You arelearning/studying/reading</a:t>
                      </a:r>
                    </a:p>
                  </a:txBody>
                  <a:tcPr marL="0" marR="0" marT="0" marB="0" anchor="ctr"/>
                </a:tc>
              </a:tr>
              <a:tr h="1211471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He, She, It islearning/studying/reading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They </a:t>
                      </a:r>
                      <a:r>
                        <a:rPr lang="en-US" dirty="0" err="1"/>
                        <a:t>arelearning</a:t>
                      </a:r>
                      <a:r>
                        <a:rPr lang="en-US" dirty="0"/>
                        <a:t>/studying/reading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260350"/>
          <a:ext cx="8229600" cy="63398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Вопросительные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/>
                        <a:t>Лицо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/>
                        <a:t>Число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Единственное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Множественное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Am I learning/studying/reading?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Are we learning/studying/reading?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Are you learning/studying/reading?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Are you learning/studying/reading?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Is he/she/it learning/studying/reading?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Are they learning/studying/reading?</a:t>
                      </a:r>
                    </a:p>
                  </a:txBody>
                  <a:tcPr marL="0" marR="0" marT="0" marB="0"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/>
                        <a:t>Отрицательные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/>
                        <a:t>Лицо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/>
                        <a:t>Число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Единственное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Множественное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 am notlearning/studying/reading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We are notlearning/studying/reading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You are notlearning/studying/reading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You are notlearning/studying/reading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He, She, It is notlearning/studying/reading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They are </a:t>
                      </a:r>
                      <a:r>
                        <a:rPr lang="en-US" dirty="0" err="1"/>
                        <a:t>notlearning</a:t>
                      </a:r>
                      <a:r>
                        <a:rPr lang="en-US" dirty="0"/>
                        <a:t>/studying/reading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US" dirty="0" smtClean="0"/>
              <a:t>I </a:t>
            </a:r>
            <a:r>
              <a:rPr lang="en-US" b="1" dirty="0" smtClean="0"/>
              <a:t>am sitting</a:t>
            </a:r>
            <a:r>
              <a:rPr lang="en-US" dirty="0" smtClean="0"/>
              <a:t> at my table and </a:t>
            </a:r>
            <a:r>
              <a:rPr lang="en-US" b="1" dirty="0" smtClean="0"/>
              <a:t>writing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Hurry up! The bus </a:t>
            </a:r>
            <a:r>
              <a:rPr lang="en-US" b="1" dirty="0" smtClean="0"/>
              <a:t>is coming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 </a:t>
            </a:r>
            <a:r>
              <a:rPr lang="en-US" b="1" dirty="0" smtClean="0"/>
              <a:t>is raining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Mary, what </a:t>
            </a:r>
            <a:r>
              <a:rPr lang="en-US" b="1" dirty="0" smtClean="0"/>
              <a:t>are</a:t>
            </a:r>
            <a:r>
              <a:rPr lang="en-US" dirty="0" smtClean="0"/>
              <a:t> you </a:t>
            </a:r>
            <a:r>
              <a:rPr lang="en-US" b="1" dirty="0" smtClean="0"/>
              <a:t>doing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You </a:t>
            </a:r>
            <a:r>
              <a:rPr lang="en-US" b="1" dirty="0" smtClean="0"/>
              <a:t>are not listening</a:t>
            </a:r>
            <a:r>
              <a:rPr lang="en-US" dirty="0" smtClean="0"/>
              <a:t> to me.</a:t>
            </a:r>
          </a:p>
          <a:p>
            <a:r>
              <a:rPr lang="en-US" dirty="0" smtClean="0"/>
              <a:t>You </a:t>
            </a:r>
            <a:r>
              <a:rPr lang="en-US" b="1" dirty="0" smtClean="0"/>
              <a:t>are not listening</a:t>
            </a:r>
            <a:r>
              <a:rPr lang="en-US" dirty="0" smtClean="0"/>
              <a:t> to me </a:t>
            </a:r>
          </a:p>
          <a:p>
            <a:r>
              <a:rPr lang="en-US" dirty="0" smtClean="0"/>
              <a:t>Why </a:t>
            </a:r>
            <a:r>
              <a:rPr lang="en-US" b="1" dirty="0" smtClean="0"/>
              <a:t>don’t</a:t>
            </a:r>
            <a:r>
              <a:rPr lang="en-US" dirty="0" smtClean="0"/>
              <a:t> you </a:t>
            </a:r>
            <a:r>
              <a:rPr lang="en-US" b="1" dirty="0" smtClean="0"/>
              <a:t>answer</a:t>
            </a:r>
            <a:r>
              <a:rPr lang="en-US" dirty="0" smtClean="0"/>
              <a:t>? </a:t>
            </a:r>
          </a:p>
          <a:p>
            <a:r>
              <a:rPr lang="en-US" dirty="0" smtClean="0"/>
              <a:t>I </a:t>
            </a:r>
            <a:r>
              <a:rPr lang="en-US" b="1" dirty="0" smtClean="0"/>
              <a:t>am learning</a:t>
            </a:r>
            <a:r>
              <a:rPr lang="en-US" dirty="0" smtClean="0"/>
              <a:t> to drive .</a:t>
            </a:r>
          </a:p>
          <a:p>
            <a:r>
              <a:rPr lang="en-US" dirty="0" smtClean="0"/>
              <a:t>He </a:t>
            </a:r>
            <a:r>
              <a:rPr lang="en-US" b="1" dirty="0" smtClean="0"/>
              <a:t>is studying</a:t>
            </a:r>
            <a:r>
              <a:rPr lang="en-US" dirty="0" smtClean="0"/>
              <a:t> at school. </a:t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00FF"/>
                </a:solidFill>
              </a:rPr>
              <a:t>Past Simple. </a:t>
            </a:r>
            <a:r>
              <a:rPr lang="ru-RU" b="1" dirty="0" smtClean="0">
                <a:solidFill>
                  <a:srgbClr val="6600FF"/>
                </a:solidFill>
              </a:rPr>
              <a:t>Употребление</a:t>
            </a:r>
            <a:endParaRPr lang="ru-RU" b="1" dirty="0">
              <a:solidFill>
                <a:srgbClr val="66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99"/>
                </a:solidFill>
              </a:rPr>
              <a:t>Время </a:t>
            </a:r>
            <a:r>
              <a:rPr lang="ru-RU" dirty="0" err="1" smtClean="0">
                <a:solidFill>
                  <a:srgbClr val="000099"/>
                </a:solidFill>
              </a:rPr>
              <a:t>Past</a:t>
            </a:r>
            <a:r>
              <a:rPr lang="ru-RU" dirty="0" smtClean="0">
                <a:solidFill>
                  <a:srgbClr val="000099"/>
                </a:solidFill>
              </a:rPr>
              <a:t> </a:t>
            </a:r>
            <a:r>
              <a:rPr lang="ru-RU" dirty="0" err="1" smtClean="0">
                <a:solidFill>
                  <a:srgbClr val="000099"/>
                </a:solidFill>
              </a:rPr>
              <a:t>Simple</a:t>
            </a:r>
            <a:r>
              <a:rPr lang="ru-RU" dirty="0" smtClean="0">
                <a:solidFill>
                  <a:srgbClr val="000099"/>
                </a:solidFill>
              </a:rPr>
              <a:t> – это основное время, которое передает действие в прошлом, поэтому оно встречается  очень часто. Оно может употребляться в любом контексте, будь то художественный текст или разговорная речь. В описании любых событий, происходивших в прошлом, найдется место для </a:t>
            </a:r>
            <a:r>
              <a:rPr lang="ru-RU" dirty="0" err="1" smtClean="0">
                <a:solidFill>
                  <a:srgbClr val="000099"/>
                </a:solidFill>
              </a:rPr>
              <a:t>Past</a:t>
            </a:r>
            <a:r>
              <a:rPr lang="ru-RU" dirty="0" smtClean="0">
                <a:solidFill>
                  <a:srgbClr val="000099"/>
                </a:solidFill>
              </a:rPr>
              <a:t> </a:t>
            </a:r>
            <a:r>
              <a:rPr lang="ru-RU" dirty="0" err="1" smtClean="0">
                <a:solidFill>
                  <a:srgbClr val="000099"/>
                </a:solidFill>
              </a:rPr>
              <a:t>Simple</a:t>
            </a:r>
            <a:r>
              <a:rPr lang="ru-RU" dirty="0" smtClean="0">
                <a:solidFill>
                  <a:srgbClr val="000099"/>
                </a:solidFill>
              </a:rPr>
              <a:t>.</a:t>
            </a:r>
            <a:endParaRPr lang="ru-RU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6600CC"/>
                </a:solidFill>
              </a:rPr>
              <a:t>Утвердительные, вопросительные и отрицательные формы.</a:t>
            </a:r>
            <a:endParaRPr lang="ru-RU" b="1" dirty="0">
              <a:solidFill>
                <a:srgbClr val="6600CC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00809"/>
          <a:ext cx="8229599" cy="4608511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871881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Утвердительная форма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/>
                        <a:t>Вопросительная форма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/>
                        <a:t>Отрицательная форма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217"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...  +  II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/>
                        <a:t>Did ... +  I ?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... did not +  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188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 played.</a:t>
                      </a:r>
                    </a:p>
                    <a:p>
                      <a:pPr algn="l"/>
                      <a:r>
                        <a:rPr lang="ru-RU" dirty="0"/>
                        <a:t>Я играл.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/>
                        <a:t>Did I play?</a:t>
                      </a:r>
                    </a:p>
                    <a:p>
                      <a:pPr algn="l"/>
                      <a:r>
                        <a:rPr lang="en-US"/>
                        <a:t>Я играл?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I did not (=didn't) play.</a:t>
                      </a:r>
                    </a:p>
                    <a:p>
                      <a:pPr algn="l"/>
                      <a:r>
                        <a:rPr lang="en-US"/>
                        <a:t>Я не играл.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6532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He</a:t>
                      </a:r>
                    </a:p>
                    <a:p>
                      <a:pPr algn="ctr"/>
                      <a:r>
                        <a:rPr lang="en-US"/>
                        <a:t>She</a:t>
                      </a:r>
                    </a:p>
                    <a:p>
                      <a:pPr algn="ctr"/>
                      <a:r>
                        <a:rPr lang="en-US"/>
                        <a:t>It</a:t>
                      </a:r>
                    </a:p>
                    <a:p>
                      <a:pPr algn="ctr"/>
                      <a:r>
                        <a:rPr lang="en-US"/>
                        <a:t>We</a:t>
                      </a:r>
                    </a:p>
                    <a:p>
                      <a:pPr algn="ctr"/>
                      <a:r>
                        <a:rPr lang="en-US"/>
                        <a:t>You</a:t>
                      </a:r>
                    </a:p>
                    <a:p>
                      <a:pPr algn="ctr"/>
                      <a:r>
                        <a:rPr lang="en-US"/>
                        <a:t>They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played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Did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he</a:t>
                      </a:r>
                    </a:p>
                    <a:p>
                      <a:pPr algn="ctr"/>
                      <a:r>
                        <a:rPr lang="en-US"/>
                        <a:t>she</a:t>
                      </a:r>
                    </a:p>
                    <a:p>
                      <a:pPr algn="ctr"/>
                      <a:r>
                        <a:rPr lang="en-US"/>
                        <a:t>it</a:t>
                      </a:r>
                    </a:p>
                    <a:p>
                      <a:pPr algn="ctr"/>
                      <a:r>
                        <a:rPr lang="en-US"/>
                        <a:t>we</a:t>
                      </a:r>
                    </a:p>
                    <a:p>
                      <a:pPr algn="ctr"/>
                      <a:r>
                        <a:rPr lang="en-US"/>
                        <a:t>you</a:t>
                      </a:r>
                    </a:p>
                    <a:p>
                      <a:pPr algn="ctr"/>
                      <a:r>
                        <a:rPr lang="en-US"/>
                        <a:t>they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play?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He</a:t>
                      </a:r>
                    </a:p>
                    <a:p>
                      <a:pPr algn="ctr"/>
                      <a:r>
                        <a:rPr lang="en-US"/>
                        <a:t>She</a:t>
                      </a:r>
                    </a:p>
                    <a:p>
                      <a:pPr algn="ctr"/>
                      <a:r>
                        <a:rPr lang="en-US"/>
                        <a:t>It</a:t>
                      </a:r>
                    </a:p>
                    <a:p>
                      <a:pPr algn="ctr"/>
                      <a:r>
                        <a:rPr lang="en-US"/>
                        <a:t>We</a:t>
                      </a:r>
                    </a:p>
                    <a:p>
                      <a:pPr algn="ctr"/>
                      <a:r>
                        <a:rPr lang="en-US"/>
                        <a:t>You</a:t>
                      </a:r>
                    </a:p>
                    <a:p>
                      <a:pPr algn="ctr"/>
                      <a:r>
                        <a:rPr lang="en-US"/>
                        <a:t>They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did not play</a:t>
                      </a:r>
                    </a:p>
                    <a:p>
                      <a:pPr algn="r"/>
                      <a:r>
                        <a:rPr lang="en-US" dirty="0"/>
                        <a:t>=(didn't play)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D60093"/>
                </a:solidFill>
              </a:rPr>
              <a:t>Неправильные глаголы:</a:t>
            </a:r>
            <a:endParaRPr lang="ru-RU" b="1" i="1" dirty="0">
              <a:solidFill>
                <a:srgbClr val="D6009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6600FF"/>
                </a:solidFill>
              </a:rPr>
              <a:t>Группа глаголов, называемых </a:t>
            </a:r>
            <a:r>
              <a:rPr lang="ru-RU" b="1" i="1" dirty="0" smtClean="0">
                <a:solidFill>
                  <a:srgbClr val="6600FF"/>
                </a:solidFill>
              </a:rPr>
              <a:t>неправильными</a:t>
            </a:r>
            <a:r>
              <a:rPr lang="ru-RU" b="1" dirty="0" smtClean="0">
                <a:solidFill>
                  <a:srgbClr val="6600FF"/>
                </a:solidFill>
              </a:rPr>
              <a:t>, образуют </a:t>
            </a:r>
            <a:r>
              <a:rPr lang="ru-RU" b="1" dirty="0" err="1" smtClean="0">
                <a:solidFill>
                  <a:srgbClr val="6600FF"/>
                </a:solidFill>
              </a:rPr>
              <a:t>Past</a:t>
            </a:r>
            <a:r>
              <a:rPr lang="ru-RU" b="1" dirty="0" smtClean="0">
                <a:solidFill>
                  <a:srgbClr val="6600FF"/>
                </a:solidFill>
              </a:rPr>
              <a:t> </a:t>
            </a:r>
            <a:r>
              <a:rPr lang="ru-RU" b="1" dirty="0" err="1" smtClean="0">
                <a:solidFill>
                  <a:srgbClr val="6600FF"/>
                </a:solidFill>
              </a:rPr>
              <a:t>Indefinite</a:t>
            </a:r>
            <a:r>
              <a:rPr lang="ru-RU" b="1" dirty="0" smtClean="0">
                <a:solidFill>
                  <a:srgbClr val="6600FF"/>
                </a:solidFill>
              </a:rPr>
              <a:t> различными иными способами. Форма глаголов в </a:t>
            </a:r>
            <a:r>
              <a:rPr lang="ru-RU" b="1" dirty="0" err="1" smtClean="0">
                <a:solidFill>
                  <a:srgbClr val="6600FF"/>
                </a:solidFill>
              </a:rPr>
              <a:t>Past</a:t>
            </a:r>
            <a:r>
              <a:rPr lang="ru-RU" b="1" dirty="0" smtClean="0">
                <a:solidFill>
                  <a:srgbClr val="6600FF"/>
                </a:solidFill>
              </a:rPr>
              <a:t> </a:t>
            </a:r>
            <a:r>
              <a:rPr lang="ru-RU" b="1" dirty="0" err="1" smtClean="0">
                <a:solidFill>
                  <a:srgbClr val="6600FF"/>
                </a:solidFill>
              </a:rPr>
              <a:t>Indefinite</a:t>
            </a:r>
            <a:r>
              <a:rPr lang="ru-RU" b="1" dirty="0" smtClean="0">
                <a:solidFill>
                  <a:srgbClr val="6600FF"/>
                </a:solidFill>
              </a:rPr>
              <a:t> обычно называется </a:t>
            </a:r>
            <a:r>
              <a:rPr lang="ru-RU" b="1" dirty="0" err="1" smtClean="0">
                <a:solidFill>
                  <a:srgbClr val="6600FF"/>
                </a:solidFill>
              </a:rPr>
              <a:t>II-й</a:t>
            </a:r>
            <a:r>
              <a:rPr lang="ru-RU" b="1" dirty="0" smtClean="0">
                <a:solidFill>
                  <a:srgbClr val="6600FF"/>
                </a:solidFill>
              </a:rPr>
              <a:t> формой глагола.</a:t>
            </a:r>
            <a:endParaRPr lang="ru-RU" b="1" dirty="0">
              <a:solidFill>
                <a:srgbClr val="6600FF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Таблица некоторых неправильных глаголов</a:t>
            </a:r>
            <a:endParaRPr lang="ru-RU" b="1" dirty="0">
              <a:solidFill>
                <a:srgbClr val="0000FF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1086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VERB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PAST SIMPLE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PAST PARTICIPLE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ПЕРЕВОД</a:t>
                      </a:r>
                    </a:p>
                  </a:txBody>
                  <a:tcPr anchor="ctr"/>
                </a:tc>
              </a:tr>
              <a:tr h="874501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be [bi:]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was [</a:t>
                      </a:r>
                      <a:r>
                        <a:rPr lang="en-US" dirty="0" err="1"/>
                        <a:t>wɔz</a:t>
                      </a:r>
                      <a:r>
                        <a:rPr lang="en-US" dirty="0"/>
                        <a:t>], were [w</a:t>
                      </a:r>
                      <a:r>
                        <a:rPr lang="ru-RU" dirty="0"/>
                        <a:t>з:]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been [bi:n]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Быть</a:t>
                      </a:r>
                    </a:p>
                  </a:txBody>
                  <a:tcPr anchor="ctr"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begin [</a:t>
                      </a:r>
                      <a:r>
                        <a:rPr lang="en-US" dirty="0" err="1"/>
                        <a:t>bi'gin</a:t>
                      </a:r>
                      <a:r>
                        <a:rPr lang="en-US" dirty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began [bi'gæn]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begun [bi'gʌn]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Начинать</a:t>
                      </a:r>
                    </a:p>
                  </a:txBody>
                  <a:tcPr anchor="ctr"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build [</a:t>
                      </a:r>
                      <a:r>
                        <a:rPr lang="en-US" dirty="0" err="1"/>
                        <a:t>bild</a:t>
                      </a:r>
                      <a:r>
                        <a:rPr lang="en-US" dirty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built [bilt]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built [bilt]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Строить</a:t>
                      </a:r>
                    </a:p>
                  </a:txBody>
                  <a:tcPr anchor="ctr"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 [du:]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did [did]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done [dʌn]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Делать</a:t>
                      </a:r>
                    </a:p>
                  </a:txBody>
                  <a:tcPr anchor="ctr"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give [</a:t>
                      </a:r>
                      <a:r>
                        <a:rPr lang="en-US" dirty="0" err="1"/>
                        <a:t>giv</a:t>
                      </a:r>
                      <a:r>
                        <a:rPr lang="en-US" dirty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gave [geiv]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given [givn]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Давать</a:t>
                      </a:r>
                    </a:p>
                  </a:txBody>
                  <a:tcPr anchor="ctr"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go [</a:t>
                      </a:r>
                      <a:r>
                        <a:rPr lang="en-US" dirty="0" err="1"/>
                        <a:t>gou</a:t>
                      </a:r>
                      <a:r>
                        <a:rPr lang="en-US" dirty="0"/>
                        <a:t>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went [went]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gone [gɔn]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Идти</a:t>
                      </a:r>
                    </a:p>
                  </a:txBody>
                  <a:tcPr anchor="ctr"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see [</a:t>
                      </a:r>
                      <a:r>
                        <a:rPr lang="en-US" dirty="0" err="1"/>
                        <a:t>si</a:t>
                      </a:r>
                      <a:r>
                        <a:rPr lang="en-US" dirty="0"/>
                        <a:t>:]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saw [sɔ:]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seen [si:n]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Видеть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CC00"/>
                </a:solidFill>
              </a:rPr>
              <a:t>Слова-указатели:</a:t>
            </a:r>
            <a:endParaRPr lang="ru-RU" b="1" dirty="0">
              <a:solidFill>
                <a:srgbClr val="00CC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C3399"/>
                </a:solidFill>
              </a:rPr>
              <a:t>yesterday  </a:t>
            </a:r>
            <a:r>
              <a:rPr lang="ru-RU" b="1" i="1" dirty="0" smtClean="0">
                <a:solidFill>
                  <a:srgbClr val="CC3399"/>
                </a:solidFill>
              </a:rPr>
              <a:t>вчера</a:t>
            </a:r>
            <a:endParaRPr lang="ru-RU" b="1" dirty="0" smtClean="0">
              <a:solidFill>
                <a:srgbClr val="CC3399"/>
              </a:solidFill>
            </a:endParaRPr>
          </a:p>
          <a:p>
            <a:r>
              <a:rPr lang="en-US" b="1" dirty="0" smtClean="0">
                <a:solidFill>
                  <a:srgbClr val="CC3399"/>
                </a:solidFill>
              </a:rPr>
              <a:t>the other day  </a:t>
            </a:r>
            <a:r>
              <a:rPr lang="ru-RU" b="1" i="1" dirty="0" smtClean="0">
                <a:solidFill>
                  <a:srgbClr val="CC3399"/>
                </a:solidFill>
              </a:rPr>
              <a:t>на днях</a:t>
            </a:r>
            <a:endParaRPr lang="ru-RU" b="1" dirty="0" smtClean="0">
              <a:solidFill>
                <a:srgbClr val="CC3399"/>
              </a:solidFill>
            </a:endParaRPr>
          </a:p>
          <a:p>
            <a:r>
              <a:rPr lang="en-US" b="1" dirty="0" smtClean="0">
                <a:solidFill>
                  <a:srgbClr val="CC3399"/>
                </a:solidFill>
              </a:rPr>
              <a:t>on Sunday</a:t>
            </a:r>
            <a:r>
              <a:rPr lang="en-US" b="1" i="1" dirty="0" smtClean="0">
                <a:solidFill>
                  <a:srgbClr val="CC3399"/>
                </a:solidFill>
              </a:rPr>
              <a:t>  </a:t>
            </a:r>
            <a:r>
              <a:rPr lang="ru-RU" b="1" i="1" dirty="0" smtClean="0">
                <a:solidFill>
                  <a:srgbClr val="CC3399"/>
                </a:solidFill>
              </a:rPr>
              <a:t>в воскресенье</a:t>
            </a:r>
            <a:endParaRPr lang="ru-RU" b="1" dirty="0" smtClean="0">
              <a:solidFill>
                <a:srgbClr val="CC3399"/>
              </a:solidFill>
            </a:endParaRPr>
          </a:p>
          <a:p>
            <a:r>
              <a:rPr lang="en-US" b="1" dirty="0" smtClean="0">
                <a:solidFill>
                  <a:srgbClr val="CC3399"/>
                </a:solidFill>
              </a:rPr>
              <a:t>in 1980</a:t>
            </a:r>
            <a:r>
              <a:rPr lang="en-US" b="1" i="1" dirty="0" smtClean="0">
                <a:solidFill>
                  <a:srgbClr val="CC3399"/>
                </a:solidFill>
              </a:rPr>
              <a:t>  </a:t>
            </a:r>
            <a:r>
              <a:rPr lang="ru-RU" b="1" i="1" dirty="0" smtClean="0">
                <a:solidFill>
                  <a:srgbClr val="CC3399"/>
                </a:solidFill>
              </a:rPr>
              <a:t>в 1980 году</a:t>
            </a:r>
            <a:r>
              <a:rPr lang="ru-RU" b="1" dirty="0" smtClean="0">
                <a:solidFill>
                  <a:srgbClr val="CC3399"/>
                </a:solidFill>
              </a:rPr>
              <a:t>  </a:t>
            </a:r>
          </a:p>
          <a:p>
            <a:r>
              <a:rPr lang="en-US" b="1" dirty="0" smtClean="0">
                <a:solidFill>
                  <a:srgbClr val="CC3399"/>
                </a:solidFill>
              </a:rPr>
              <a:t>last week  </a:t>
            </a:r>
            <a:r>
              <a:rPr lang="ru-RU" b="1" i="1" dirty="0" smtClean="0">
                <a:solidFill>
                  <a:srgbClr val="CC3399"/>
                </a:solidFill>
              </a:rPr>
              <a:t>на прошлой неделе</a:t>
            </a:r>
            <a:endParaRPr lang="ru-RU" b="1" dirty="0" smtClean="0">
              <a:solidFill>
                <a:srgbClr val="CC3399"/>
              </a:solidFill>
            </a:endParaRPr>
          </a:p>
          <a:p>
            <a:r>
              <a:rPr lang="en-US" b="1" dirty="0" smtClean="0">
                <a:solidFill>
                  <a:srgbClr val="CC3399"/>
                </a:solidFill>
              </a:rPr>
              <a:t>an hour ago  </a:t>
            </a:r>
            <a:r>
              <a:rPr lang="ru-RU" b="1" i="1" dirty="0" smtClean="0">
                <a:solidFill>
                  <a:srgbClr val="CC3399"/>
                </a:solidFill>
              </a:rPr>
              <a:t>час тому назад</a:t>
            </a:r>
            <a:endParaRPr lang="ru-RU" b="1" dirty="0" smtClean="0">
              <a:solidFill>
                <a:srgbClr val="CC3399"/>
              </a:solidFill>
            </a:endParaRPr>
          </a:p>
          <a:p>
            <a:r>
              <a:rPr lang="en-US" b="1" dirty="0" smtClean="0">
                <a:solidFill>
                  <a:srgbClr val="CC3399"/>
                </a:solidFill>
              </a:rPr>
              <a:t>a month ago  </a:t>
            </a:r>
            <a:r>
              <a:rPr lang="ru-RU" b="1" i="1" dirty="0" smtClean="0">
                <a:solidFill>
                  <a:srgbClr val="CC3399"/>
                </a:solidFill>
              </a:rPr>
              <a:t>месяц назад</a:t>
            </a:r>
            <a:endParaRPr lang="ru-RU" b="1" dirty="0" smtClean="0">
              <a:solidFill>
                <a:srgbClr val="CC3399"/>
              </a:solidFill>
            </a:endParaRPr>
          </a:p>
          <a:p>
            <a:r>
              <a:rPr lang="en-US" b="1" dirty="0" smtClean="0">
                <a:solidFill>
                  <a:srgbClr val="CC3399"/>
                </a:solidFill>
              </a:rPr>
              <a:t>long ago  </a:t>
            </a:r>
            <a:r>
              <a:rPr lang="ru-RU" b="1" i="1" dirty="0" smtClean="0">
                <a:solidFill>
                  <a:srgbClr val="CC3399"/>
                </a:solidFill>
              </a:rPr>
              <a:t>давно </a:t>
            </a:r>
            <a:r>
              <a:rPr lang="ru-RU" b="1" dirty="0" smtClean="0">
                <a:solidFill>
                  <a:srgbClr val="CC3399"/>
                </a:solidFill>
              </a:rPr>
              <a:t>и т.п.</a:t>
            </a:r>
          </a:p>
          <a:p>
            <a:r>
              <a:rPr lang="en-US" b="1" dirty="0" smtClean="0">
                <a:solidFill>
                  <a:srgbClr val="CC3399"/>
                </a:solidFill>
              </a:rPr>
              <a:t>the day before yesterday  </a:t>
            </a:r>
            <a:r>
              <a:rPr lang="ru-RU" b="1" dirty="0" smtClean="0">
                <a:solidFill>
                  <a:srgbClr val="CC3399"/>
                </a:solidFill>
              </a:rPr>
              <a:t>позавчера</a:t>
            </a:r>
          </a:p>
          <a:p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Did you see him yesterday? - Yes, I did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Did you hear the news?   - No, I did not.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When did you see her?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 did not (didn’t) see him yesterday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She slept very badly.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He was a good pupil.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house stood on the hill.</a:t>
            </a:r>
          </a:p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They married </a:t>
            </a:r>
            <a:r>
              <a:rPr lang="en-US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April, 1995 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9900CC"/>
                </a:solidFill>
              </a:rPr>
              <a:t>The Present Perfect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CC0000"/>
                </a:solidFill>
              </a:rPr>
              <a:t>Форма </a:t>
            </a:r>
            <a:r>
              <a:rPr lang="ru-RU" dirty="0" err="1" smtClean="0">
                <a:solidFill>
                  <a:srgbClr val="CC0000"/>
                </a:solidFill>
              </a:rPr>
              <a:t>Present</a:t>
            </a:r>
            <a:r>
              <a:rPr lang="ru-RU" dirty="0" smtClean="0">
                <a:solidFill>
                  <a:srgbClr val="CC0000"/>
                </a:solidFill>
              </a:rPr>
              <a:t> </a:t>
            </a:r>
            <a:r>
              <a:rPr lang="ru-RU" dirty="0" err="1" smtClean="0">
                <a:solidFill>
                  <a:srgbClr val="CC0000"/>
                </a:solidFill>
              </a:rPr>
              <a:t>Perfect</a:t>
            </a:r>
            <a:r>
              <a:rPr lang="ru-RU" dirty="0" smtClean="0">
                <a:solidFill>
                  <a:srgbClr val="CC0000"/>
                </a:solidFill>
              </a:rPr>
              <a:t> имеет временной акцент "до настоящего момента" и употребляется тогда, когда необходимо подчеркнуть, что </a:t>
            </a:r>
            <a:r>
              <a:rPr lang="ru-RU" b="1" i="1" dirty="0" smtClean="0">
                <a:solidFill>
                  <a:srgbClr val="CC0000"/>
                </a:solidFill>
              </a:rPr>
              <a:t>результат некоего действия</a:t>
            </a:r>
            <a:r>
              <a:rPr lang="ru-RU" dirty="0" smtClean="0">
                <a:solidFill>
                  <a:srgbClr val="CC0000"/>
                </a:solidFill>
              </a:rPr>
              <a:t>, случившегося в прошлом (не важно, непосредственно перед моментом речи или в более отдаленное время), </a:t>
            </a:r>
            <a:r>
              <a:rPr lang="ru-RU" b="1" i="1" dirty="0" smtClean="0">
                <a:solidFill>
                  <a:srgbClr val="CC0000"/>
                </a:solidFill>
              </a:rPr>
              <a:t>присутствует в настоящий момент</a:t>
            </a:r>
            <a:r>
              <a:rPr lang="ru-RU" dirty="0" smtClean="0">
                <a:solidFill>
                  <a:srgbClr val="CC0000"/>
                </a:solidFill>
              </a:rPr>
              <a:t>, например: I </a:t>
            </a:r>
            <a:r>
              <a:rPr lang="ru-RU" b="1" dirty="0" err="1" smtClean="0">
                <a:solidFill>
                  <a:srgbClr val="CC0000"/>
                </a:solidFill>
              </a:rPr>
              <a:t>have</a:t>
            </a:r>
            <a:r>
              <a:rPr lang="ru-RU" dirty="0" smtClean="0">
                <a:solidFill>
                  <a:srgbClr val="CC0000"/>
                </a:solidFill>
              </a:rPr>
              <a:t> </a:t>
            </a:r>
            <a:r>
              <a:rPr lang="ru-RU" b="1" dirty="0" err="1" smtClean="0">
                <a:solidFill>
                  <a:srgbClr val="CC0000"/>
                </a:solidFill>
              </a:rPr>
              <a:t>lost</a:t>
            </a:r>
            <a:r>
              <a:rPr lang="ru-RU" dirty="0" smtClean="0">
                <a:solidFill>
                  <a:srgbClr val="CC0000"/>
                </a:solidFill>
              </a:rPr>
              <a:t> </a:t>
            </a:r>
            <a:r>
              <a:rPr lang="ru-RU" dirty="0" err="1" smtClean="0">
                <a:solidFill>
                  <a:srgbClr val="CC0000"/>
                </a:solidFill>
              </a:rPr>
              <a:t>the</a:t>
            </a:r>
            <a:r>
              <a:rPr lang="ru-RU" dirty="0" smtClean="0">
                <a:solidFill>
                  <a:srgbClr val="CC0000"/>
                </a:solidFill>
              </a:rPr>
              <a:t> </a:t>
            </a:r>
            <a:r>
              <a:rPr lang="ru-RU" dirty="0" err="1" smtClean="0">
                <a:solidFill>
                  <a:srgbClr val="CC0000"/>
                </a:solidFill>
              </a:rPr>
              <a:t>key</a:t>
            </a:r>
            <a:r>
              <a:rPr lang="ru-RU" dirty="0" smtClean="0">
                <a:solidFill>
                  <a:srgbClr val="CC0000"/>
                </a:solidFill>
              </a:rPr>
              <a:t>.  </a:t>
            </a:r>
            <a:r>
              <a:rPr lang="ru-RU" i="1" dirty="0" smtClean="0">
                <a:solidFill>
                  <a:srgbClr val="CC0000"/>
                </a:solidFill>
              </a:rPr>
              <a:t>Я </a:t>
            </a:r>
            <a:r>
              <a:rPr lang="ru-RU" b="1" i="1" dirty="0" smtClean="0">
                <a:solidFill>
                  <a:srgbClr val="CC0000"/>
                </a:solidFill>
              </a:rPr>
              <a:t>потерял</a:t>
            </a:r>
            <a:r>
              <a:rPr lang="ru-RU" i="1" dirty="0" smtClean="0">
                <a:solidFill>
                  <a:srgbClr val="CC0000"/>
                </a:solidFill>
              </a:rPr>
              <a:t> ключ. </a:t>
            </a:r>
            <a:r>
              <a:rPr lang="ru-RU" dirty="0" smtClean="0">
                <a:solidFill>
                  <a:srgbClr val="CC0000"/>
                </a:solidFill>
              </a:rPr>
              <a:t>(значит </a:t>
            </a:r>
            <a:r>
              <a:rPr lang="ru-RU" b="1" dirty="0" smtClean="0">
                <a:solidFill>
                  <a:srgbClr val="CC0000"/>
                </a:solidFill>
              </a:rPr>
              <a:t>сейчас</a:t>
            </a:r>
            <a:r>
              <a:rPr lang="ru-RU" dirty="0" smtClean="0">
                <a:solidFill>
                  <a:srgbClr val="CC0000"/>
                </a:solidFill>
              </a:rPr>
              <a:t> я без ключа)</a:t>
            </a:r>
          </a:p>
          <a:p>
            <a:r>
              <a:rPr lang="ru-RU" dirty="0" smtClean="0">
                <a:solidFill>
                  <a:srgbClr val="CC0000"/>
                </a:solidFill>
              </a:rPr>
              <a:t>Так как это форма настоящего времени и всегда соотносится с моментом речи, то она </a:t>
            </a:r>
            <a:r>
              <a:rPr lang="ru-RU" b="1" i="1" dirty="0" smtClean="0">
                <a:solidFill>
                  <a:srgbClr val="CC0000"/>
                </a:solidFill>
              </a:rPr>
              <a:t>не употребляется</a:t>
            </a:r>
            <a:r>
              <a:rPr lang="ru-RU" dirty="0" smtClean="0">
                <a:solidFill>
                  <a:srgbClr val="CC0000"/>
                </a:solidFill>
              </a:rPr>
              <a:t> в тех случаях, когда есть обстоятельства, указывающие на время совершения действия </a:t>
            </a:r>
            <a:r>
              <a:rPr lang="ru-RU" b="1" i="1" dirty="0" smtClean="0">
                <a:solidFill>
                  <a:srgbClr val="CC0000"/>
                </a:solidFill>
              </a:rPr>
              <a:t>в прошлом</a:t>
            </a:r>
            <a:r>
              <a:rPr lang="ru-RU" dirty="0" smtClean="0">
                <a:solidFill>
                  <a:srgbClr val="CC0000"/>
                </a:solidFill>
              </a:rPr>
              <a:t>.</a:t>
            </a:r>
          </a:p>
          <a:p>
            <a:r>
              <a:rPr lang="ru-RU" dirty="0" err="1" smtClean="0">
                <a:solidFill>
                  <a:srgbClr val="CC0000"/>
                </a:solidFill>
              </a:rPr>
              <a:t>Present</a:t>
            </a:r>
            <a:r>
              <a:rPr lang="ru-RU" dirty="0" smtClean="0">
                <a:solidFill>
                  <a:srgbClr val="CC0000"/>
                </a:solidFill>
              </a:rPr>
              <a:t> </a:t>
            </a:r>
            <a:r>
              <a:rPr lang="ru-RU" dirty="0" err="1" smtClean="0">
                <a:solidFill>
                  <a:srgbClr val="CC0000"/>
                </a:solidFill>
              </a:rPr>
              <a:t>Perfect</a:t>
            </a:r>
            <a:r>
              <a:rPr lang="ru-RU" dirty="0" smtClean="0">
                <a:solidFill>
                  <a:srgbClr val="CC0000"/>
                </a:solidFill>
              </a:rPr>
              <a:t> чаще всего употребляется </a:t>
            </a:r>
            <a:r>
              <a:rPr lang="ru-RU" b="1" i="1" dirty="0" smtClean="0">
                <a:solidFill>
                  <a:srgbClr val="CC0000"/>
                </a:solidFill>
              </a:rPr>
              <a:t>в начале разговора</a:t>
            </a:r>
            <a:r>
              <a:rPr lang="ru-RU" dirty="0" smtClean="0">
                <a:solidFill>
                  <a:srgbClr val="CC0000"/>
                </a:solidFill>
              </a:rPr>
              <a:t> или сообщения, когда возникает необходимость сообщить о каком-то новом событии. 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b="1" i="1" dirty="0" smtClean="0">
                <a:solidFill>
                  <a:srgbClr val="800080"/>
                </a:solidFill>
              </a:rPr>
              <a:t>Употребление </a:t>
            </a:r>
            <a:r>
              <a:rPr lang="en-US" b="1" i="1" dirty="0" smtClean="0">
                <a:solidFill>
                  <a:srgbClr val="800080"/>
                </a:solidFill>
              </a:rPr>
              <a:t>Present Simple</a:t>
            </a:r>
            <a:endParaRPr lang="ru-RU" b="1" i="1" dirty="0">
              <a:solidFill>
                <a:srgbClr val="80008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66"/>
                </a:solidFill>
              </a:rPr>
              <a:t>1. Настоящее время в английском языке часто используется, когда мы говорим о привычках или повторяющихся действиях в течение всей жизни:</a:t>
            </a:r>
          </a:p>
          <a:p>
            <a:pPr>
              <a:buNone/>
            </a:pPr>
            <a:r>
              <a:rPr lang="ru-RU" sz="1200" dirty="0" smtClean="0">
                <a:solidFill>
                  <a:srgbClr val="0000FF"/>
                </a:solidFill>
              </a:rPr>
              <a:t>I </a:t>
            </a:r>
            <a:r>
              <a:rPr lang="ru-RU" sz="1200" dirty="0" err="1" smtClean="0">
                <a:solidFill>
                  <a:srgbClr val="0000FF"/>
                </a:solidFill>
              </a:rPr>
              <a:t>use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the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Internet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every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day</a:t>
            </a:r>
            <a:r>
              <a:rPr lang="ru-RU" sz="1200" dirty="0" smtClean="0">
                <a:solidFill>
                  <a:srgbClr val="0000FF"/>
                </a:solidFill>
              </a:rPr>
              <a:t> — Я использую интернет каждый день</a:t>
            </a:r>
          </a:p>
          <a:p>
            <a:pPr>
              <a:buNone/>
            </a:pPr>
            <a:r>
              <a:rPr lang="ru-RU" sz="1200" dirty="0" err="1" smtClean="0">
                <a:solidFill>
                  <a:srgbClr val="0000FF"/>
                </a:solidFill>
              </a:rPr>
              <a:t>She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lives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in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a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flat</a:t>
            </a:r>
            <a:r>
              <a:rPr lang="ru-RU" sz="1200" dirty="0" smtClean="0">
                <a:solidFill>
                  <a:srgbClr val="0000FF"/>
                </a:solidFill>
              </a:rPr>
              <a:t> — Она живет в квартире</a:t>
            </a:r>
          </a:p>
          <a:p>
            <a:pPr>
              <a:buNone/>
            </a:pPr>
            <a:r>
              <a:rPr lang="ru-RU" sz="1200" dirty="0" smtClean="0">
                <a:solidFill>
                  <a:srgbClr val="0000FF"/>
                </a:solidFill>
              </a:rPr>
              <a:t>I </a:t>
            </a:r>
            <a:r>
              <a:rPr lang="ru-RU" sz="1200" dirty="0" err="1" smtClean="0">
                <a:solidFill>
                  <a:srgbClr val="0000FF"/>
                </a:solidFill>
              </a:rPr>
              <a:t>use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my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mobile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phone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every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day</a:t>
            </a:r>
            <a:r>
              <a:rPr lang="ru-RU" sz="1200" dirty="0" smtClean="0">
                <a:solidFill>
                  <a:srgbClr val="0000FF"/>
                </a:solidFill>
              </a:rPr>
              <a:t> — Я использую свой мобильный телефон каждый день</a:t>
            </a:r>
          </a:p>
          <a:p>
            <a:pPr>
              <a:buNone/>
            </a:pPr>
            <a:r>
              <a:rPr lang="ru-RU" sz="1200" dirty="0" err="1" smtClean="0">
                <a:solidFill>
                  <a:srgbClr val="0000FF"/>
                </a:solidFill>
              </a:rPr>
              <a:t>He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speaks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very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fast</a:t>
            </a:r>
            <a:r>
              <a:rPr lang="ru-RU" sz="1200" dirty="0" smtClean="0">
                <a:solidFill>
                  <a:srgbClr val="0000FF"/>
                </a:solidFill>
              </a:rPr>
              <a:t> — Он говорит очень быстро</a:t>
            </a:r>
          </a:p>
          <a:p>
            <a:pPr>
              <a:buNone/>
            </a:pPr>
            <a:r>
              <a:rPr lang="ru-RU" sz="1200" dirty="0" smtClean="0">
                <a:solidFill>
                  <a:srgbClr val="0000FF"/>
                </a:solidFill>
              </a:rPr>
              <a:t>I </a:t>
            </a:r>
            <a:r>
              <a:rPr lang="ru-RU" sz="1200" dirty="0" err="1" smtClean="0">
                <a:solidFill>
                  <a:srgbClr val="0000FF"/>
                </a:solidFill>
              </a:rPr>
              <a:t>speak</a:t>
            </a:r>
            <a:r>
              <a:rPr lang="ru-RU" sz="1200" dirty="0" smtClean="0">
                <a:solidFill>
                  <a:srgbClr val="0000FF"/>
                </a:solidFill>
              </a:rPr>
              <a:t> </a:t>
            </a:r>
            <a:r>
              <a:rPr lang="ru-RU" sz="1200" dirty="0" err="1" smtClean="0">
                <a:solidFill>
                  <a:srgbClr val="0000FF"/>
                </a:solidFill>
              </a:rPr>
              <a:t>French</a:t>
            </a:r>
            <a:r>
              <a:rPr lang="ru-RU" sz="1200" dirty="0" smtClean="0">
                <a:solidFill>
                  <a:srgbClr val="0000FF"/>
                </a:solidFill>
              </a:rPr>
              <a:t> — Я говорю на французском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2. </a:t>
            </a:r>
            <a:r>
              <a:rPr lang="en-US" sz="2000" b="1" dirty="0" smtClean="0">
                <a:solidFill>
                  <a:srgbClr val="FF0066"/>
                </a:solidFill>
              </a:rPr>
              <a:t>Present simple </a:t>
            </a:r>
            <a:r>
              <a:rPr lang="ru-RU" sz="2000" b="1" dirty="0" smtClean="0">
                <a:solidFill>
                  <a:srgbClr val="FF0066"/>
                </a:solidFill>
              </a:rPr>
              <a:t>также используется для того, чтобы указать как часто мы делаем те или иные вещи: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FF"/>
                </a:solidFill>
              </a:rPr>
              <a:t>I get up at 8 o’clock </a:t>
            </a:r>
            <a:r>
              <a:rPr lang="en-US" sz="1200" i="1" dirty="0" smtClean="0">
                <a:solidFill>
                  <a:srgbClr val="0000FF"/>
                </a:solidFill>
              </a:rPr>
              <a:t>every morning</a:t>
            </a:r>
            <a:r>
              <a:rPr lang="en-US" sz="1200" dirty="0" smtClean="0">
                <a:solidFill>
                  <a:srgbClr val="0000FF"/>
                </a:solidFill>
              </a:rPr>
              <a:t> — </a:t>
            </a:r>
            <a:r>
              <a:rPr lang="ru-RU" sz="1200" dirty="0" smtClean="0">
                <a:solidFill>
                  <a:srgbClr val="0000FF"/>
                </a:solidFill>
              </a:rPr>
              <a:t>Я встаю в 8 часов каждое утро</a:t>
            </a:r>
          </a:p>
          <a:p>
            <a:pPr>
              <a:buNone/>
            </a:pPr>
            <a:r>
              <a:rPr lang="en-US" sz="1200" i="1" dirty="0" smtClean="0">
                <a:solidFill>
                  <a:srgbClr val="0000FF"/>
                </a:solidFill>
              </a:rPr>
              <a:t>How often</a:t>
            </a:r>
            <a:r>
              <a:rPr lang="en-US" sz="1200" dirty="0" smtClean="0">
                <a:solidFill>
                  <a:srgbClr val="0000FF"/>
                </a:solidFill>
              </a:rPr>
              <a:t> do you go to the dentist? — </a:t>
            </a:r>
            <a:r>
              <a:rPr lang="ru-RU" sz="1200" dirty="0" smtClean="0">
                <a:solidFill>
                  <a:srgbClr val="0000FF"/>
                </a:solidFill>
              </a:rPr>
              <a:t>Как часто ты ходишь к стоматологу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FF"/>
                </a:solidFill>
              </a:rPr>
              <a:t>He goes to gym </a:t>
            </a:r>
            <a:r>
              <a:rPr lang="en-US" sz="1200" i="1" dirty="0" smtClean="0">
                <a:solidFill>
                  <a:srgbClr val="0000FF"/>
                </a:solidFill>
              </a:rPr>
              <a:t>every Friday</a:t>
            </a:r>
            <a:r>
              <a:rPr lang="en-US" sz="1200" dirty="0" smtClean="0">
                <a:solidFill>
                  <a:srgbClr val="0000FF"/>
                </a:solidFill>
              </a:rPr>
              <a:t> — </a:t>
            </a:r>
            <a:r>
              <a:rPr lang="ru-RU" sz="1200" dirty="0" smtClean="0">
                <a:solidFill>
                  <a:srgbClr val="0000FF"/>
                </a:solidFill>
              </a:rPr>
              <a:t>Он ходит в спортзал каждую пятницу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3. Когда мы говорим о фактах или абсолютных истинах: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FF"/>
                </a:solidFill>
              </a:rPr>
              <a:t>If you heat water to 100 C, it boils — </a:t>
            </a:r>
            <a:r>
              <a:rPr lang="ru-RU" sz="1200" dirty="0" smtClean="0">
                <a:solidFill>
                  <a:srgbClr val="0000FF"/>
                </a:solidFill>
              </a:rPr>
              <a:t>Если вы нагреете воду до 100 градусов, то она закипит. Т.е. это общепризнанный факт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FF"/>
                </a:solidFill>
              </a:rPr>
              <a:t>Students don’t generally have much money — </a:t>
            </a:r>
            <a:r>
              <a:rPr lang="ru-RU" sz="1200" dirty="0" smtClean="0">
                <a:solidFill>
                  <a:srgbClr val="0000FF"/>
                </a:solidFill>
              </a:rPr>
              <a:t>У студентов обычно нет большого количества денег. Общепризнанная истина:)</a:t>
            </a:r>
          </a:p>
          <a:p>
            <a:pPr>
              <a:buNone/>
            </a:pPr>
            <a:r>
              <a:rPr lang="en-US" sz="1200" dirty="0" smtClean="0">
                <a:solidFill>
                  <a:srgbClr val="0000FF"/>
                </a:solidFill>
              </a:rPr>
              <a:t>British people drink a lot of tea, while Americans drink more coffee — </a:t>
            </a:r>
            <a:r>
              <a:rPr lang="ru-RU" sz="1200" dirty="0" smtClean="0">
                <a:solidFill>
                  <a:srgbClr val="0000FF"/>
                </a:solidFill>
              </a:rPr>
              <a:t>Британцы пьют много чая, в то время как Американцы пьют больше кофе</a:t>
            </a:r>
          </a:p>
          <a:p>
            <a:r>
              <a:rPr lang="ru-RU" sz="2000" b="1" dirty="0" smtClean="0">
                <a:solidFill>
                  <a:srgbClr val="FF0066"/>
                </a:solidFill>
              </a:rPr>
              <a:t>4. Когда мы даем инструкции или указания:</a:t>
            </a:r>
          </a:p>
          <a:p>
            <a:pPr>
              <a:buNone/>
            </a:pPr>
            <a:r>
              <a:rPr lang="ru-RU" sz="1400" dirty="0" err="1" smtClean="0">
                <a:solidFill>
                  <a:srgbClr val="0000FF"/>
                </a:solidFill>
              </a:rPr>
              <a:t>To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start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the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programme</a:t>
            </a:r>
            <a:r>
              <a:rPr lang="ru-RU" sz="1400" dirty="0" smtClean="0">
                <a:solidFill>
                  <a:srgbClr val="0000FF"/>
                </a:solidFill>
              </a:rPr>
              <a:t>, </a:t>
            </a:r>
            <a:r>
              <a:rPr lang="ru-RU" sz="1400" dirty="0" err="1" smtClean="0">
                <a:solidFill>
                  <a:srgbClr val="0000FF"/>
                </a:solidFill>
              </a:rPr>
              <a:t>first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you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click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on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the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icon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on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the</a:t>
            </a:r>
            <a:r>
              <a:rPr lang="ru-RU" sz="1400" dirty="0" smtClean="0">
                <a:solidFill>
                  <a:srgbClr val="0000FF"/>
                </a:solidFill>
              </a:rPr>
              <a:t> </a:t>
            </a:r>
            <a:r>
              <a:rPr lang="ru-RU" sz="1400" dirty="0" err="1" smtClean="0">
                <a:solidFill>
                  <a:srgbClr val="0000FF"/>
                </a:solidFill>
              </a:rPr>
              <a:t>desktop</a:t>
            </a:r>
            <a:r>
              <a:rPr lang="ru-RU" sz="1400" dirty="0" smtClean="0">
                <a:solidFill>
                  <a:srgbClr val="0000FF"/>
                </a:solidFill>
              </a:rPr>
              <a:t> — Чтобы запустить программу, сначала кликните на иконку на рабочем столе</a:t>
            </a:r>
          </a:p>
          <a:p>
            <a:pPr>
              <a:buNone/>
            </a:pPr>
            <a:endParaRPr lang="ru-RU" sz="1400" dirty="0" smtClean="0"/>
          </a:p>
          <a:p>
            <a:endParaRPr lang="ru-RU" sz="1400" dirty="0" smtClean="0"/>
          </a:p>
          <a:p>
            <a:endParaRPr lang="ru-RU" sz="13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Present Perfect</a:t>
            </a:r>
            <a:br>
              <a:rPr lang="en-US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29599" cy="5569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1089285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Утвердительная форма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/>
                        <a:t>Вопросительная форма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/>
                        <a:t>Отрицательная форма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71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/>
                        <a:t>... + have/has + III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/>
                        <a:t>Have/has ... +  III ?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/>
                        <a:t>... have/has not +  III</a:t>
                      </a:r>
                      <a:endParaRPr lang="en-US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8028">
                <a:tc gridSpan="2">
                  <a:txBody>
                    <a:bodyPr/>
                    <a:lstStyle/>
                    <a:p>
                      <a:pPr algn="ctr"/>
                      <a:r>
                        <a:rPr lang="ru-RU" b="1"/>
                        <a:t>I have (=I've) played.</a:t>
                      </a:r>
                      <a:endParaRPr lang="ru-RU"/>
                    </a:p>
                    <a:p>
                      <a:pPr algn="l"/>
                      <a:r>
                        <a:rPr lang="ru-RU" i="1"/>
                        <a:t>Я сыграл.</a:t>
                      </a:r>
                      <a:r>
                        <a:rPr lang="ru-RU"/>
                        <a:t> ( уже или ранее 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/>
                        <a:t>Have I played?</a:t>
                      </a:r>
                      <a:endParaRPr lang="en-US"/>
                    </a:p>
                    <a:p>
                      <a:pPr algn="l"/>
                      <a:r>
                        <a:rPr lang="en-US" i="1"/>
                        <a:t>Я сыграл?</a:t>
                      </a: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/>
                        <a:t>I have not (=I haven't) played.</a:t>
                      </a:r>
                      <a:endParaRPr lang="en-US"/>
                    </a:p>
                    <a:p>
                      <a:pPr algn="l"/>
                      <a:r>
                        <a:rPr lang="en-US" i="1"/>
                        <a:t>Я не сыграл.</a:t>
                      </a:r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65265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He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She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It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has played</a:t>
                      </a:r>
                      <a:endParaRPr lang="en-US"/>
                    </a:p>
                    <a:p>
                      <a:pPr algn="r"/>
                      <a:r>
                        <a:rPr lang="en-US" b="1"/>
                        <a:t>=(...'s played)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/>
                        <a:t>Has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he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she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it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played?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He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She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It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has not played</a:t>
                      </a:r>
                      <a:endParaRPr lang="en-US"/>
                    </a:p>
                    <a:p>
                      <a:pPr algn="r"/>
                      <a:r>
                        <a:rPr lang="en-US" b="1"/>
                        <a:t>=(hasn't played)</a:t>
                      </a:r>
                      <a:endParaRPr lang="en-US"/>
                    </a:p>
                  </a:txBody>
                  <a:tcPr anchor="ctr"/>
                </a:tc>
              </a:tr>
              <a:tr h="1265265"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We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You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They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have played</a:t>
                      </a:r>
                      <a:endParaRPr lang="en-US"/>
                    </a:p>
                    <a:p>
                      <a:pPr algn="r"/>
                      <a:r>
                        <a:rPr lang="en-US" b="1"/>
                        <a:t>=(...'ve played)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/>
                        <a:t>Have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we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you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they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played?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We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You</a:t>
                      </a:r>
                      <a:endParaRPr lang="en-US"/>
                    </a:p>
                    <a:p>
                      <a:pPr algn="ctr"/>
                      <a:r>
                        <a:rPr lang="en-US" b="1"/>
                        <a:t>They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have not played</a:t>
                      </a:r>
                      <a:endParaRPr lang="en-US" dirty="0"/>
                    </a:p>
                    <a:p>
                      <a:pPr algn="r"/>
                      <a:r>
                        <a:rPr lang="en-US" b="1" dirty="0"/>
                        <a:t>=(haven't played)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6600"/>
                </a:solidFill>
              </a:rPr>
              <a:t>Слова-указатели:</a:t>
            </a:r>
            <a:endParaRPr lang="ru-RU" b="1" dirty="0">
              <a:solidFill>
                <a:srgbClr val="00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rgbClr val="FF00FF"/>
                </a:solidFill>
              </a:rPr>
              <a:t>today</a:t>
            </a:r>
            <a:r>
              <a:rPr lang="ru-RU" b="1" i="1" dirty="0" smtClean="0">
                <a:solidFill>
                  <a:srgbClr val="FF00FF"/>
                </a:solidFill>
              </a:rPr>
              <a:t>   сегодня</a:t>
            </a:r>
          </a:p>
          <a:p>
            <a:r>
              <a:rPr lang="ru-RU" b="1" i="1" dirty="0" err="1" smtClean="0">
                <a:solidFill>
                  <a:srgbClr val="FF00FF"/>
                </a:solidFill>
              </a:rPr>
              <a:t>this</a:t>
            </a:r>
            <a:r>
              <a:rPr lang="ru-RU" b="1" i="1" dirty="0" smtClean="0">
                <a:solidFill>
                  <a:srgbClr val="FF00FF"/>
                </a:solidFill>
              </a:rPr>
              <a:t> </a:t>
            </a:r>
            <a:r>
              <a:rPr lang="ru-RU" b="1" i="1" dirty="0" err="1" smtClean="0">
                <a:solidFill>
                  <a:srgbClr val="FF00FF"/>
                </a:solidFill>
              </a:rPr>
              <a:t>week</a:t>
            </a:r>
            <a:r>
              <a:rPr lang="ru-RU" b="1" i="1" dirty="0" smtClean="0">
                <a:solidFill>
                  <a:srgbClr val="FF00FF"/>
                </a:solidFill>
              </a:rPr>
              <a:t>   на этой неделе</a:t>
            </a:r>
          </a:p>
          <a:p>
            <a:r>
              <a:rPr lang="ru-RU" b="1" i="1" dirty="0" err="1" smtClean="0">
                <a:solidFill>
                  <a:srgbClr val="FF00FF"/>
                </a:solidFill>
              </a:rPr>
              <a:t>this</a:t>
            </a:r>
            <a:r>
              <a:rPr lang="ru-RU" b="1" i="1" dirty="0" smtClean="0">
                <a:solidFill>
                  <a:srgbClr val="FF00FF"/>
                </a:solidFill>
              </a:rPr>
              <a:t> </a:t>
            </a:r>
            <a:r>
              <a:rPr lang="ru-RU" b="1" i="1" dirty="0" err="1" smtClean="0">
                <a:solidFill>
                  <a:srgbClr val="FF00FF"/>
                </a:solidFill>
              </a:rPr>
              <a:t>month</a:t>
            </a:r>
            <a:r>
              <a:rPr lang="ru-RU" b="1" i="1" dirty="0" smtClean="0">
                <a:solidFill>
                  <a:srgbClr val="FF00FF"/>
                </a:solidFill>
              </a:rPr>
              <a:t>   в этом месяце</a:t>
            </a:r>
          </a:p>
          <a:p>
            <a:r>
              <a:rPr lang="ru-RU" b="1" i="1" dirty="0" err="1" smtClean="0">
                <a:solidFill>
                  <a:srgbClr val="FF00FF"/>
                </a:solidFill>
              </a:rPr>
              <a:t>this</a:t>
            </a:r>
            <a:r>
              <a:rPr lang="ru-RU" b="1" i="1" dirty="0" smtClean="0">
                <a:solidFill>
                  <a:srgbClr val="FF00FF"/>
                </a:solidFill>
              </a:rPr>
              <a:t> </a:t>
            </a:r>
            <a:r>
              <a:rPr lang="ru-RU" b="1" i="1" dirty="0" err="1" smtClean="0">
                <a:solidFill>
                  <a:srgbClr val="FF00FF"/>
                </a:solidFill>
              </a:rPr>
              <a:t>year</a:t>
            </a:r>
            <a:r>
              <a:rPr lang="ru-RU" b="1" i="1" dirty="0" smtClean="0">
                <a:solidFill>
                  <a:srgbClr val="FF00FF"/>
                </a:solidFill>
              </a:rPr>
              <a:t>   в этом году</a:t>
            </a:r>
          </a:p>
          <a:p>
            <a:r>
              <a:rPr lang="ru-RU" b="1" i="1" dirty="0" err="1" smtClean="0">
                <a:solidFill>
                  <a:srgbClr val="FF00FF"/>
                </a:solidFill>
              </a:rPr>
              <a:t>this</a:t>
            </a:r>
            <a:r>
              <a:rPr lang="ru-RU" b="1" i="1" dirty="0" smtClean="0">
                <a:solidFill>
                  <a:srgbClr val="FF00FF"/>
                </a:solidFill>
              </a:rPr>
              <a:t> </a:t>
            </a:r>
            <a:r>
              <a:rPr lang="ru-RU" b="1" i="1" dirty="0" err="1" smtClean="0">
                <a:solidFill>
                  <a:srgbClr val="FF00FF"/>
                </a:solidFill>
              </a:rPr>
              <a:t>morning</a:t>
            </a:r>
            <a:r>
              <a:rPr lang="ru-RU" b="1" i="1" dirty="0" smtClean="0">
                <a:solidFill>
                  <a:srgbClr val="FF00FF"/>
                </a:solidFill>
              </a:rPr>
              <a:t> сегодня утром</a:t>
            </a:r>
          </a:p>
          <a:p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US" dirty="0" smtClean="0"/>
              <a:t>I </a:t>
            </a:r>
            <a:r>
              <a:rPr lang="en-US" b="1" dirty="0" smtClean="0"/>
              <a:t>haven’t seen</a:t>
            </a:r>
            <a:r>
              <a:rPr lang="en-US" dirty="0" smtClean="0"/>
              <a:t> Peter </a:t>
            </a:r>
            <a:r>
              <a:rPr lang="en-US" u="sng" dirty="0" smtClean="0"/>
              <a:t>today</a:t>
            </a:r>
          </a:p>
          <a:p>
            <a:r>
              <a:rPr lang="en-US" dirty="0" smtClean="0"/>
              <a:t>I </a:t>
            </a:r>
            <a:r>
              <a:rPr lang="en-US" b="1" dirty="0" smtClean="0"/>
              <a:t>have written</a:t>
            </a:r>
            <a:r>
              <a:rPr lang="en-US" dirty="0" smtClean="0"/>
              <a:t> a letter </a:t>
            </a:r>
            <a:r>
              <a:rPr lang="en-US" u="sng" dirty="0" smtClean="0"/>
              <a:t>this morning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 </a:t>
            </a:r>
            <a:r>
              <a:rPr lang="en-US" b="1" dirty="0" smtClean="0"/>
              <a:t>have</a:t>
            </a:r>
            <a:r>
              <a:rPr lang="en-US" dirty="0" smtClean="0"/>
              <a:t> they </a:t>
            </a:r>
            <a:r>
              <a:rPr lang="en-US" b="1" dirty="0" smtClean="0"/>
              <a:t>done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Why </a:t>
            </a:r>
            <a:r>
              <a:rPr lang="en-US" b="1" dirty="0" smtClean="0"/>
              <a:t>haven’t</a:t>
            </a:r>
            <a:r>
              <a:rPr lang="en-US" dirty="0" smtClean="0"/>
              <a:t> you </a:t>
            </a:r>
            <a:r>
              <a:rPr lang="en-US" b="1" dirty="0" smtClean="0"/>
              <a:t>put on</a:t>
            </a:r>
            <a:r>
              <a:rPr lang="en-US" dirty="0" smtClean="0"/>
              <a:t> your coat?</a:t>
            </a:r>
          </a:p>
          <a:p>
            <a:r>
              <a:rPr lang="en-US" dirty="0" smtClean="0"/>
              <a:t>I </a:t>
            </a:r>
            <a:r>
              <a:rPr lang="en-US" b="1" dirty="0" smtClean="0"/>
              <a:t>have read</a:t>
            </a:r>
            <a:r>
              <a:rPr lang="en-US" dirty="0" smtClean="0"/>
              <a:t> this book. </a:t>
            </a:r>
          </a:p>
          <a:p>
            <a:r>
              <a:rPr lang="ru-RU" dirty="0" smtClean="0"/>
              <a:t>I </a:t>
            </a:r>
            <a:r>
              <a:rPr lang="ru-RU" b="1" dirty="0" err="1" smtClean="0"/>
              <a:t>have</a:t>
            </a:r>
            <a:r>
              <a:rPr lang="ru-RU" b="1" dirty="0" smtClean="0"/>
              <a:t> </a:t>
            </a:r>
            <a:r>
              <a:rPr lang="ru-RU" b="1" dirty="0" err="1" smtClean="0"/>
              <a:t>broken</a:t>
            </a:r>
            <a:r>
              <a:rPr lang="ru-RU" dirty="0" smtClean="0"/>
              <a:t> </a:t>
            </a:r>
            <a:r>
              <a:rPr lang="ru-RU" dirty="0" err="1" smtClean="0"/>
              <a:t>my</a:t>
            </a:r>
            <a:r>
              <a:rPr lang="ru-RU" dirty="0" smtClean="0"/>
              <a:t> </a:t>
            </a:r>
            <a:r>
              <a:rPr lang="ru-RU" dirty="0" err="1" smtClean="0"/>
              <a:t>pencil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He</a:t>
            </a:r>
            <a:r>
              <a:rPr lang="ru-RU" dirty="0" smtClean="0"/>
              <a:t> </a:t>
            </a:r>
            <a:r>
              <a:rPr lang="ru-RU" b="1" dirty="0" err="1" smtClean="0"/>
              <a:t>has</a:t>
            </a:r>
            <a:r>
              <a:rPr lang="ru-RU" dirty="0" smtClean="0"/>
              <a:t> </a:t>
            </a:r>
            <a:r>
              <a:rPr lang="ru-RU" b="1" dirty="0" err="1" smtClean="0"/>
              <a:t>gone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taxi</a:t>
            </a:r>
            <a:r>
              <a:rPr lang="ru-RU" dirty="0" smtClean="0"/>
              <a:t> </a:t>
            </a:r>
            <a:r>
              <a:rPr lang="ru-RU" b="1" dirty="0" err="1" smtClean="0"/>
              <a:t>has</a:t>
            </a:r>
            <a:r>
              <a:rPr lang="ru-RU" dirty="0" smtClean="0"/>
              <a:t> </a:t>
            </a:r>
            <a:r>
              <a:rPr lang="ru-RU" b="1" dirty="0" err="1" smtClean="0"/>
              <a:t>arrived</a:t>
            </a:r>
            <a:endParaRPr lang="ru-RU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Future Indefinite (Simple)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русский язык переводится глаголами будущего времени совершенного или несовершенного вида в зависимости от смысла.</a:t>
            </a:r>
          </a:p>
          <a:p>
            <a:r>
              <a:rPr lang="ru-RU" b="1" dirty="0" smtClean="0"/>
              <a:t>1</a:t>
            </a:r>
            <a:r>
              <a:rPr lang="ru-RU" dirty="0" smtClean="0"/>
              <a:t>  Однократного действия в будущем.</a:t>
            </a:r>
          </a:p>
          <a:p>
            <a:r>
              <a:rPr lang="ru-RU" dirty="0" smtClean="0"/>
              <a:t>2. Регулярно повторяющихся действий в будущем.</a:t>
            </a:r>
            <a:endParaRPr lang="ru-R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Future Indefinite (Simple)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599" cy="50292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549325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Утвердительная форма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/>
                        <a:t>Вопросительная форма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/>
                        <a:t>Отрицательная форма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259"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...  + shall/will + 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/>
                        <a:t>Shall/Will ... +  I ?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/>
                        <a:t>... shall/will not +  I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7298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</a:t>
                      </a:r>
                    </a:p>
                    <a:p>
                      <a:pPr algn="ctr"/>
                      <a:r>
                        <a:rPr lang="en-US"/>
                        <a:t>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shall/will play.</a:t>
                      </a:r>
                    </a:p>
                    <a:p>
                      <a:pPr algn="r"/>
                      <a:r>
                        <a:rPr lang="en-US" dirty="0"/>
                        <a:t>=( I'll play.)</a:t>
                      </a:r>
                    </a:p>
                    <a:p>
                      <a:pPr algn="l"/>
                      <a:r>
                        <a:rPr lang="ru-RU" dirty="0"/>
                        <a:t>Я буду (Мы будем)играть.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Shall/</a:t>
                      </a:r>
                    </a:p>
                    <a:p>
                      <a:pPr algn="r"/>
                      <a:r>
                        <a:rPr lang="en-US"/>
                        <a:t>Will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</a:t>
                      </a:r>
                    </a:p>
                    <a:p>
                      <a:pPr algn="ctr"/>
                      <a:r>
                        <a:rPr lang="en-US"/>
                        <a:t>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play?</a:t>
                      </a:r>
                    </a:p>
                    <a:p>
                      <a:r>
                        <a:rPr lang="ru-RU"/>
                        <a:t>Я буду (Мы будем)играть?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</a:t>
                      </a:r>
                    </a:p>
                    <a:p>
                      <a:pPr algn="ctr"/>
                      <a:r>
                        <a:rPr lang="en-US"/>
                        <a:t>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shall/will not play</a:t>
                      </a:r>
                    </a:p>
                    <a:p>
                      <a:pPr algn="r"/>
                      <a:r>
                        <a:rPr lang="ru-RU"/>
                        <a:t>=(shan't play)</a:t>
                      </a:r>
                    </a:p>
                    <a:p>
                      <a:pPr algn="l"/>
                      <a:r>
                        <a:rPr lang="ru-RU"/>
                        <a:t>Я не буду (Мы не будем) играть.</a:t>
                      </a:r>
                    </a:p>
                  </a:txBody>
                  <a:tcPr/>
                </a:tc>
              </a:tr>
              <a:tr h="1255599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He</a:t>
                      </a:r>
                    </a:p>
                    <a:p>
                      <a:pPr algn="ctr"/>
                      <a:r>
                        <a:rPr lang="en-US"/>
                        <a:t>She</a:t>
                      </a:r>
                    </a:p>
                    <a:p>
                      <a:pPr algn="ctr"/>
                      <a:r>
                        <a:rPr lang="en-US"/>
                        <a:t>It</a:t>
                      </a:r>
                    </a:p>
                    <a:p>
                      <a:pPr algn="ctr"/>
                      <a:r>
                        <a:rPr lang="en-US"/>
                        <a:t>You</a:t>
                      </a:r>
                    </a:p>
                    <a:p>
                      <a:pPr algn="ctr"/>
                      <a:r>
                        <a:rPr lang="en-US"/>
                        <a:t>They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will play</a:t>
                      </a:r>
                    </a:p>
                    <a:p>
                      <a:pPr algn="r"/>
                      <a:r>
                        <a:rPr lang="en-US"/>
                        <a:t>=(...'ll play)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Will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he</a:t>
                      </a:r>
                    </a:p>
                    <a:p>
                      <a:pPr algn="ctr"/>
                      <a:r>
                        <a:rPr lang="en-US"/>
                        <a:t>she</a:t>
                      </a:r>
                    </a:p>
                    <a:p>
                      <a:pPr algn="ctr"/>
                      <a:r>
                        <a:rPr lang="en-US"/>
                        <a:t>it</a:t>
                      </a:r>
                    </a:p>
                    <a:p>
                      <a:pPr algn="ctr"/>
                      <a:r>
                        <a:rPr lang="en-US"/>
                        <a:t>you</a:t>
                      </a:r>
                    </a:p>
                    <a:p>
                      <a:pPr algn="ctr"/>
                      <a:r>
                        <a:rPr lang="en-US"/>
                        <a:t>they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play?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He</a:t>
                      </a:r>
                    </a:p>
                    <a:p>
                      <a:pPr algn="ctr"/>
                      <a:r>
                        <a:rPr lang="en-US"/>
                        <a:t>She</a:t>
                      </a:r>
                    </a:p>
                    <a:p>
                      <a:pPr algn="ctr"/>
                      <a:r>
                        <a:rPr lang="en-US"/>
                        <a:t>It</a:t>
                      </a:r>
                    </a:p>
                    <a:p>
                      <a:pPr algn="ctr"/>
                      <a:r>
                        <a:rPr lang="en-US"/>
                        <a:t>You</a:t>
                      </a:r>
                    </a:p>
                    <a:p>
                      <a:pPr algn="ctr"/>
                      <a:r>
                        <a:rPr lang="en-US"/>
                        <a:t>They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will not play</a:t>
                      </a:r>
                    </a:p>
                    <a:p>
                      <a:pPr algn="r"/>
                      <a:r>
                        <a:rPr lang="en-US" dirty="0"/>
                        <a:t>=(won't play)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</a:rPr>
              <a:t>Слова-указатели: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tomorrow</a:t>
            </a:r>
            <a:r>
              <a:rPr lang="ru-RU" dirty="0" smtClean="0"/>
              <a:t> </a:t>
            </a:r>
            <a:r>
              <a:rPr lang="ru-RU" i="1" dirty="0" smtClean="0"/>
              <a:t>завтра</a:t>
            </a:r>
            <a:endParaRPr lang="ru-RU" dirty="0" smtClean="0"/>
          </a:p>
          <a:p>
            <a:r>
              <a:rPr lang="ru-RU" b="1" dirty="0" err="1" smtClean="0"/>
              <a:t>next</a:t>
            </a:r>
            <a:r>
              <a:rPr lang="ru-RU" b="1" dirty="0" smtClean="0"/>
              <a:t> </a:t>
            </a:r>
            <a:r>
              <a:rPr lang="ru-RU" b="1" dirty="0" err="1" smtClean="0"/>
              <a:t>week</a:t>
            </a:r>
            <a:r>
              <a:rPr lang="ru-RU" dirty="0" smtClean="0"/>
              <a:t> на </a:t>
            </a:r>
            <a:r>
              <a:rPr lang="ru-RU" i="1" dirty="0" smtClean="0"/>
              <a:t>следующей неделе</a:t>
            </a:r>
            <a:endParaRPr lang="ru-RU" dirty="0" smtClean="0"/>
          </a:p>
          <a:p>
            <a:r>
              <a:rPr lang="ru-RU" b="1" dirty="0" err="1" smtClean="0"/>
              <a:t>next</a:t>
            </a:r>
            <a:r>
              <a:rPr lang="ru-RU" b="1" dirty="0" smtClean="0"/>
              <a:t> </a:t>
            </a:r>
            <a:r>
              <a:rPr lang="ru-RU" b="1" dirty="0" err="1" smtClean="0"/>
              <a:t>year</a:t>
            </a:r>
            <a:r>
              <a:rPr lang="ru-RU" dirty="0" smtClean="0"/>
              <a:t> </a:t>
            </a:r>
            <a:r>
              <a:rPr lang="ru-RU" i="1" dirty="0" smtClean="0"/>
              <a:t>в будущем году</a:t>
            </a:r>
            <a:endParaRPr lang="ru-RU" dirty="0" smtClean="0"/>
          </a:p>
          <a:p>
            <a:r>
              <a:rPr lang="ru-RU" b="1" dirty="0" err="1" smtClean="0"/>
              <a:t>in</a:t>
            </a:r>
            <a:r>
              <a:rPr lang="ru-RU" b="1" dirty="0" smtClean="0"/>
              <a:t> </a:t>
            </a:r>
            <a:r>
              <a:rPr lang="ru-RU" b="1" dirty="0" err="1" smtClean="0"/>
              <a:t>a</a:t>
            </a:r>
            <a:r>
              <a:rPr lang="ru-RU" b="1" dirty="0" smtClean="0"/>
              <a:t> </a:t>
            </a:r>
            <a:r>
              <a:rPr lang="ru-RU" b="1" dirty="0" err="1" smtClean="0"/>
              <a:t>week</a:t>
            </a:r>
            <a:r>
              <a:rPr lang="ru-RU" dirty="0" smtClean="0"/>
              <a:t> </a:t>
            </a:r>
            <a:r>
              <a:rPr lang="ru-RU" i="1" dirty="0" smtClean="0"/>
              <a:t>через неделю</a:t>
            </a:r>
            <a:endParaRPr lang="ru-RU" dirty="0" smtClean="0"/>
          </a:p>
          <a:p>
            <a:r>
              <a:rPr lang="ru-RU" b="1" dirty="0" err="1" smtClean="0"/>
              <a:t>in</a:t>
            </a:r>
            <a:r>
              <a:rPr lang="ru-RU" b="1" dirty="0" smtClean="0"/>
              <a:t> </a:t>
            </a:r>
            <a:r>
              <a:rPr lang="ru-RU" b="1" dirty="0" err="1" smtClean="0"/>
              <a:t>a</a:t>
            </a:r>
            <a:r>
              <a:rPr lang="ru-RU" b="1" dirty="0" smtClean="0"/>
              <a:t> </a:t>
            </a:r>
            <a:r>
              <a:rPr lang="ru-RU" b="1" dirty="0" err="1" smtClean="0"/>
              <a:t>few</a:t>
            </a:r>
            <a:r>
              <a:rPr lang="ru-RU" b="1" dirty="0" smtClean="0"/>
              <a:t> </a:t>
            </a:r>
            <a:r>
              <a:rPr lang="ru-RU" b="1" dirty="0" err="1" smtClean="0"/>
              <a:t>days</a:t>
            </a:r>
            <a:r>
              <a:rPr lang="ru-RU" dirty="0" smtClean="0"/>
              <a:t> </a:t>
            </a:r>
            <a:r>
              <a:rPr lang="ru-RU" i="1" dirty="0" smtClean="0"/>
              <a:t>через несколько дней</a:t>
            </a:r>
            <a:endParaRPr lang="ru-RU" dirty="0" smtClean="0"/>
          </a:p>
          <a:p>
            <a:r>
              <a:rPr lang="ru-RU" b="1" dirty="0" err="1" smtClean="0"/>
              <a:t>some</a:t>
            </a:r>
            <a:r>
              <a:rPr lang="ru-RU" b="1" dirty="0" smtClean="0"/>
              <a:t> </a:t>
            </a:r>
            <a:r>
              <a:rPr lang="ru-RU" b="1" dirty="0" err="1" smtClean="0"/>
              <a:t>day</a:t>
            </a:r>
            <a:r>
              <a:rPr lang="ru-RU" dirty="0" smtClean="0"/>
              <a:t> </a:t>
            </a:r>
            <a:r>
              <a:rPr lang="ru-RU" i="1" dirty="0" smtClean="0"/>
              <a:t>когда-нибудь</a:t>
            </a:r>
            <a:endParaRPr lang="ru-RU" dirty="0" smtClean="0"/>
          </a:p>
          <a:p>
            <a:r>
              <a:rPr lang="ru-RU" b="1" dirty="0" err="1" smtClean="0"/>
              <a:t>one</a:t>
            </a:r>
            <a:r>
              <a:rPr lang="ru-RU" b="1" dirty="0" smtClean="0"/>
              <a:t> </a:t>
            </a:r>
            <a:r>
              <a:rPr lang="ru-RU" b="1" dirty="0" err="1" smtClean="0"/>
              <a:t>of</a:t>
            </a:r>
            <a:r>
              <a:rPr lang="ru-RU" b="1" dirty="0" smtClean="0"/>
              <a:t> </a:t>
            </a:r>
            <a:r>
              <a:rPr lang="ru-RU" b="1" dirty="0" err="1" smtClean="0"/>
              <a:t>these</a:t>
            </a:r>
            <a:r>
              <a:rPr lang="ru-RU" b="1" dirty="0" smtClean="0"/>
              <a:t> </a:t>
            </a:r>
            <a:r>
              <a:rPr lang="ru-RU" b="1" dirty="0" err="1" smtClean="0"/>
              <a:t>days</a:t>
            </a:r>
            <a:r>
              <a:rPr lang="ru-RU" dirty="0" smtClean="0"/>
              <a:t> </a:t>
            </a:r>
            <a:r>
              <a:rPr lang="ru-RU" i="1" dirty="0" smtClean="0"/>
              <a:t>на днях</a:t>
            </a:r>
            <a:r>
              <a:rPr lang="ru-RU" dirty="0" smtClean="0"/>
              <a:t> (по отношению к будущему)</a:t>
            </a:r>
          </a:p>
          <a:p>
            <a:r>
              <a:rPr lang="ru-RU" b="1" dirty="0" smtClean="0"/>
              <a:t>но нельзя</a:t>
            </a:r>
            <a:r>
              <a:rPr lang="ru-RU" dirty="0" smtClean="0"/>
              <a:t> </a:t>
            </a:r>
            <a:r>
              <a:rPr lang="ru-RU" b="1" dirty="0" err="1" smtClean="0"/>
              <a:t>the</a:t>
            </a:r>
            <a:r>
              <a:rPr lang="ru-RU" b="1" dirty="0" smtClean="0"/>
              <a:t> </a:t>
            </a:r>
            <a:r>
              <a:rPr lang="ru-RU" b="1" dirty="0" err="1" smtClean="0"/>
              <a:t>other</a:t>
            </a:r>
            <a:r>
              <a:rPr lang="ru-RU" b="1" dirty="0" smtClean="0"/>
              <a:t> </a:t>
            </a:r>
            <a:r>
              <a:rPr lang="ru-RU" b="1" dirty="0" err="1" smtClean="0"/>
              <a:t>day</a:t>
            </a:r>
            <a:r>
              <a:rPr lang="ru-RU" dirty="0" smtClean="0"/>
              <a:t> </a:t>
            </a:r>
            <a:r>
              <a:rPr lang="ru-RU" i="1" dirty="0" smtClean="0"/>
              <a:t>на днях</a:t>
            </a:r>
            <a:r>
              <a:rPr lang="ru-RU" dirty="0" smtClean="0"/>
              <a:t> (так как это говорится по отношению к прошлому)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n-US" b="1" dirty="0" smtClean="0"/>
              <a:t>Will</a:t>
            </a:r>
            <a:r>
              <a:rPr lang="en-US" dirty="0" smtClean="0"/>
              <a:t> I see you tomorrow?</a:t>
            </a:r>
          </a:p>
          <a:p>
            <a:r>
              <a:rPr lang="en-US" b="1" dirty="0" smtClean="0"/>
              <a:t>Will</a:t>
            </a:r>
            <a:r>
              <a:rPr lang="en-US" dirty="0" smtClean="0"/>
              <a:t> you go for a walk? - Yes, I</a:t>
            </a:r>
            <a:r>
              <a:rPr lang="en-US" b="1" dirty="0" smtClean="0"/>
              <a:t>'ll</a:t>
            </a:r>
            <a:r>
              <a:rPr lang="en-US" dirty="0" smtClean="0"/>
              <a:t> go for a walk.</a:t>
            </a:r>
          </a:p>
          <a:p>
            <a:r>
              <a:rPr lang="en-US" dirty="0" smtClean="0"/>
              <a:t>What </a:t>
            </a:r>
            <a:r>
              <a:rPr lang="en-US" b="1" dirty="0" smtClean="0"/>
              <a:t>shall</a:t>
            </a:r>
            <a:r>
              <a:rPr lang="en-US" dirty="0" smtClean="0"/>
              <a:t> we do tomorrow?</a:t>
            </a:r>
          </a:p>
          <a:p>
            <a:r>
              <a:rPr lang="en-US" dirty="0" smtClean="0"/>
              <a:t>I </a:t>
            </a:r>
            <a:r>
              <a:rPr lang="en-US" b="1" dirty="0" smtClean="0"/>
              <a:t>shall/will not</a:t>
            </a:r>
            <a:r>
              <a:rPr lang="en-US" dirty="0" smtClean="0"/>
              <a:t> do this.</a:t>
            </a:r>
          </a:p>
          <a:p>
            <a:r>
              <a:rPr lang="en-US" dirty="0" smtClean="0"/>
              <a:t>You </a:t>
            </a:r>
            <a:r>
              <a:rPr lang="en-US" b="1" dirty="0" smtClean="0"/>
              <a:t>will not</a:t>
            </a:r>
            <a:r>
              <a:rPr lang="en-US" dirty="0" smtClean="0"/>
              <a:t> (won’t) be late.</a:t>
            </a:r>
          </a:p>
          <a:p>
            <a:r>
              <a:rPr lang="en-US" dirty="0" smtClean="0"/>
              <a:t>He </a:t>
            </a:r>
            <a:r>
              <a:rPr lang="en-US" b="1" dirty="0" smtClean="0"/>
              <a:t>will return</a:t>
            </a:r>
            <a:r>
              <a:rPr lang="en-US" dirty="0" smtClean="0"/>
              <a:t> to Moscow </a:t>
            </a:r>
            <a:r>
              <a:rPr lang="en-US" u="sng" dirty="0" smtClean="0"/>
              <a:t>in a few days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He </a:t>
            </a:r>
            <a:r>
              <a:rPr lang="en-US" b="1" dirty="0" smtClean="0"/>
              <a:t>will take</a:t>
            </a:r>
            <a:r>
              <a:rPr lang="en-US" dirty="0" smtClean="0"/>
              <a:t> English lessons twice a week </a:t>
            </a:r>
          </a:p>
          <a:p>
            <a:r>
              <a:rPr lang="en-US" b="1" dirty="0" smtClean="0"/>
              <a:t>Will</a:t>
            </a:r>
            <a:r>
              <a:rPr lang="en-US" dirty="0" smtClean="0"/>
              <a:t> I see you tomorrow? </a:t>
            </a:r>
          </a:p>
          <a:p>
            <a:r>
              <a:rPr lang="en-US" b="1" dirty="0" smtClean="0"/>
              <a:t>Will</a:t>
            </a:r>
            <a:r>
              <a:rPr lang="en-US" dirty="0" smtClean="0"/>
              <a:t> we dance? </a:t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Сравнительная таблица времен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719"/>
          <a:ext cx="8229600" cy="5718801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645920"/>
                <a:gridCol w="1645920"/>
                <a:gridCol w="1831072"/>
                <a:gridCol w="1460768"/>
                <a:gridCol w="1645920"/>
              </a:tblGrid>
              <a:tr h="77994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Употребление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Схема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Вопрос/отрицание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Слова-указатели</a:t>
                      </a:r>
                      <a:endParaRPr lang="ru-RU" dirty="0"/>
                    </a:p>
                  </a:txBody>
                  <a:tcPr/>
                </a:tc>
              </a:tr>
              <a:tr h="11142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Регулярно</a:t>
                      </a:r>
                      <a:r>
                        <a:rPr lang="ru-RU" baseline="0" dirty="0" smtClean="0"/>
                        <a:t> в </a:t>
                      </a:r>
                      <a:r>
                        <a:rPr lang="ru-RU" baseline="0" dirty="0" err="1" smtClean="0"/>
                        <a:t>наст.вр</a:t>
                      </a:r>
                      <a:r>
                        <a:rPr lang="ru-RU" baseline="0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</a:p>
                    <a:p>
                      <a:r>
                        <a:rPr lang="en-US" dirty="0" smtClean="0"/>
                        <a:t>V+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Do/does + V</a:t>
                      </a:r>
                    </a:p>
                    <a:p>
                      <a:r>
                        <a:rPr lang="en-US" dirty="0" smtClean="0"/>
                        <a:t>Do</a:t>
                      </a:r>
                      <a:r>
                        <a:rPr lang="en-US" baseline="0" dirty="0" smtClean="0"/>
                        <a:t> not/ does not + 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Every …</a:t>
                      </a:r>
                    </a:p>
                    <a:p>
                      <a:r>
                        <a:rPr lang="en-US" dirty="0" smtClean="0"/>
                        <a:t>Often</a:t>
                      </a:r>
                    </a:p>
                    <a:p>
                      <a:r>
                        <a:rPr lang="en-US" dirty="0" smtClean="0"/>
                        <a:t>usually</a:t>
                      </a:r>
                      <a:endParaRPr lang="ru-RU" dirty="0"/>
                    </a:p>
                  </a:txBody>
                  <a:tcPr/>
                </a:tc>
              </a:tr>
              <a:tr h="14902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Единовременно, в </a:t>
                      </a:r>
                      <a:r>
                        <a:rPr lang="ru-RU" dirty="0" err="1" smtClean="0"/>
                        <a:t>наст.вр</a:t>
                      </a:r>
                      <a:r>
                        <a:rPr lang="ru-RU" dirty="0" smtClean="0"/>
                        <a:t>.,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в</a:t>
                      </a:r>
                      <a:r>
                        <a:rPr lang="ru-RU" baseline="0" dirty="0" smtClean="0"/>
                        <a:t> момент 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 be + V +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Am,are,is</a:t>
                      </a:r>
                      <a:r>
                        <a:rPr lang="en-US" dirty="0" smtClean="0"/>
                        <a:t> +   V </a:t>
                      </a:r>
                      <a:r>
                        <a:rPr lang="en-US" sz="1100" dirty="0" err="1" smtClean="0"/>
                        <a:t>ing</a:t>
                      </a:r>
                      <a:endParaRPr lang="en-US" sz="1100" dirty="0" smtClean="0"/>
                    </a:p>
                    <a:p>
                      <a:r>
                        <a:rPr lang="en-US" dirty="0" smtClean="0"/>
                        <a:t>Am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not,are</a:t>
                      </a:r>
                      <a:r>
                        <a:rPr lang="en-US" baseline="0" dirty="0" smtClean="0"/>
                        <a:t> not, is not + </a:t>
                      </a:r>
                      <a:r>
                        <a:rPr lang="en-US" dirty="0" smtClean="0"/>
                        <a:t>V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ing</a:t>
                      </a:r>
                      <a:r>
                        <a:rPr lang="en-US" sz="1100" baseline="0" dirty="0" smtClean="0"/>
                        <a:t>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Now</a:t>
                      </a:r>
                    </a:p>
                    <a:p>
                      <a:r>
                        <a:rPr lang="en-US" dirty="0" smtClean="0"/>
                        <a:t>At this moment</a:t>
                      </a:r>
                      <a:endParaRPr lang="ru-RU" dirty="0"/>
                    </a:p>
                  </a:txBody>
                  <a:tcPr/>
                </a:tc>
              </a:tr>
              <a:tr h="7799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Past 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Пр.вр</a:t>
                      </a:r>
                      <a:r>
                        <a:rPr lang="ru-RU" dirty="0" smtClean="0"/>
                        <a:t>.; глаг. несов.в.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V2</a:t>
                      </a:r>
                    </a:p>
                    <a:p>
                      <a:r>
                        <a:rPr lang="en-US" dirty="0" smtClean="0"/>
                        <a:t>V+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Did not + 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Yesterday</a:t>
                      </a:r>
                    </a:p>
                    <a:p>
                      <a:r>
                        <a:rPr lang="en-US" dirty="0" smtClean="0"/>
                        <a:t>Last …</a:t>
                      </a:r>
                      <a:endParaRPr lang="ru-RU" dirty="0"/>
                    </a:p>
                  </a:txBody>
                  <a:tcPr/>
                </a:tc>
              </a:tr>
              <a:tr h="7799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Пр.вр</a:t>
                      </a:r>
                      <a:r>
                        <a:rPr lang="ru-RU" dirty="0" smtClean="0"/>
                        <a:t>.; глаг. </a:t>
                      </a:r>
                      <a:r>
                        <a:rPr lang="ru-RU" dirty="0" err="1" smtClean="0"/>
                        <a:t>Сов.в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Have + V</a:t>
                      </a:r>
                      <a:r>
                        <a:rPr lang="en-US" baseline="0" dirty="0" smtClean="0"/>
                        <a:t> + </a:t>
                      </a:r>
                    </a:p>
                    <a:p>
                      <a:r>
                        <a:rPr lang="en-US" baseline="0" dirty="0" smtClean="0"/>
                        <a:t>Have + V2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Have/has</a:t>
                      </a:r>
                    </a:p>
                    <a:p>
                      <a:r>
                        <a:rPr lang="en-US" dirty="0" smtClean="0"/>
                        <a:t>Have not/has not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Today</a:t>
                      </a:r>
                    </a:p>
                    <a:p>
                      <a:r>
                        <a:rPr lang="en-US" dirty="0" smtClean="0"/>
                        <a:t>This week</a:t>
                      </a:r>
                      <a:endParaRPr lang="ru-RU" dirty="0"/>
                    </a:p>
                  </a:txBody>
                  <a:tcPr/>
                </a:tc>
              </a:tr>
              <a:tr h="45187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Буд.вр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Will+ 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</a:p>
                    <a:p>
                      <a:r>
                        <a:rPr lang="en-US" dirty="0" smtClean="0"/>
                        <a:t>Will not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Tomorrow</a:t>
                      </a:r>
                    </a:p>
                    <a:p>
                      <a:r>
                        <a:rPr lang="en-US" dirty="0" smtClean="0"/>
                        <a:t>Next …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11960" y="1988840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3140968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ing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3968" y="4653136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ed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5157192"/>
            <a:ext cx="50405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ed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Согласование времен в сложноподчиненном предложении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772816"/>
          <a:ext cx="8229600" cy="396043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593659">
                <a:tc>
                  <a:txBody>
                    <a:bodyPr/>
                    <a:lstStyle/>
                    <a:p>
                      <a:r>
                        <a:rPr lang="ru-RU" dirty="0" smtClean="0"/>
                        <a:t>Главное предложение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Придаточное предложение</a:t>
                      </a:r>
                      <a:endParaRPr lang="ru-RU" dirty="0"/>
                    </a:p>
                  </a:txBody>
                  <a:tcPr/>
                </a:tc>
              </a:tr>
              <a:tr h="1024672">
                <a:tc>
                  <a:txBody>
                    <a:bodyPr/>
                    <a:lstStyle/>
                    <a:p>
                      <a:r>
                        <a:rPr lang="ru-RU" dirty="0" smtClean="0"/>
                        <a:t>Наст. Или буд.время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Любая</a:t>
                      </a:r>
                      <a:r>
                        <a:rPr lang="ru-RU" baseline="0" dirty="0" smtClean="0"/>
                        <a:t> временная форма, требуемая смыслом</a:t>
                      </a:r>
                      <a:endParaRPr lang="ru-RU" dirty="0"/>
                    </a:p>
                  </a:txBody>
                  <a:tcPr/>
                </a:tc>
              </a:tr>
              <a:tr h="2342108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Прош.вр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Прош.вр</a:t>
                      </a:r>
                      <a:r>
                        <a:rPr lang="ru-RU" dirty="0" smtClean="0"/>
                        <a:t>.</a:t>
                      </a:r>
                    </a:p>
                    <a:p>
                      <a:r>
                        <a:rPr lang="ru-RU" dirty="0" smtClean="0"/>
                        <a:t>Для обозначения предшествующего</a:t>
                      </a:r>
                      <a:r>
                        <a:rPr lang="ru-RU" baseline="0" dirty="0" smtClean="0"/>
                        <a:t> действия используется время </a:t>
                      </a:r>
                      <a:r>
                        <a:rPr lang="en-US" baseline="0" dirty="0" smtClean="0"/>
                        <a:t>Past Perfect : I did not know he had left  for Moscow.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C00CC"/>
                </a:solidFill>
              </a:rPr>
              <a:t>Согласование времен при переводе прямой речи в косвенную</a:t>
            </a:r>
            <a:endParaRPr lang="ru-RU" b="1" u="sng" dirty="0">
              <a:solidFill>
                <a:srgbClr val="CC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1) После глагола </a:t>
            </a:r>
            <a:r>
              <a:rPr lang="en-US" dirty="0" smtClean="0">
                <a:solidFill>
                  <a:srgbClr val="000099"/>
                </a:solidFill>
              </a:rPr>
              <a:t>ask</a:t>
            </a:r>
            <a:r>
              <a:rPr lang="ru-RU" dirty="0" smtClean="0">
                <a:solidFill>
                  <a:srgbClr val="000099"/>
                </a:solidFill>
              </a:rPr>
              <a:t> ( и других глаголов, обозначающих просьбу), перед придаточным предложением ставятся союзы </a:t>
            </a:r>
            <a:r>
              <a:rPr lang="en-US" dirty="0" smtClean="0">
                <a:solidFill>
                  <a:srgbClr val="000099"/>
                </a:solidFill>
              </a:rPr>
              <a:t>whether, if </a:t>
            </a:r>
            <a:r>
              <a:rPr lang="ru-RU" dirty="0" smtClean="0">
                <a:solidFill>
                  <a:srgbClr val="000099"/>
                </a:solidFill>
              </a:rPr>
              <a:t>( в значение «ли»)</a:t>
            </a:r>
          </a:p>
          <a:p>
            <a:pPr>
              <a:buNone/>
            </a:pPr>
            <a:r>
              <a:rPr lang="de-DE" dirty="0" smtClean="0">
                <a:solidFill>
                  <a:srgbClr val="000099"/>
                </a:solidFill>
              </a:rPr>
              <a:t>He </a:t>
            </a:r>
            <a:r>
              <a:rPr lang="de-DE" dirty="0" err="1" smtClean="0">
                <a:solidFill>
                  <a:srgbClr val="000099"/>
                </a:solidFill>
              </a:rPr>
              <a:t>asked</a:t>
            </a:r>
            <a:r>
              <a:rPr lang="de-DE" dirty="0" smtClean="0">
                <a:solidFill>
                  <a:srgbClr val="000099"/>
                </a:solidFill>
              </a:rPr>
              <a:t> </a:t>
            </a:r>
            <a:r>
              <a:rPr lang="de-DE" dirty="0" err="1" smtClean="0">
                <a:solidFill>
                  <a:srgbClr val="000099"/>
                </a:solidFill>
              </a:rPr>
              <a:t>if</a:t>
            </a:r>
            <a:r>
              <a:rPr lang="de-DE" dirty="0" smtClean="0">
                <a:solidFill>
                  <a:srgbClr val="000099"/>
                </a:solidFill>
              </a:rPr>
              <a:t> </a:t>
            </a:r>
            <a:r>
              <a:rPr lang="de-DE" dirty="0" err="1" smtClean="0">
                <a:solidFill>
                  <a:srgbClr val="000099"/>
                </a:solidFill>
              </a:rPr>
              <a:t>everyone</a:t>
            </a:r>
            <a:r>
              <a:rPr lang="de-DE" dirty="0" smtClean="0">
                <a:solidFill>
                  <a:srgbClr val="000099"/>
                </a:solidFill>
              </a:rPr>
              <a:t> was </a:t>
            </a:r>
            <a:r>
              <a:rPr lang="de-DE" dirty="0" err="1" smtClean="0">
                <a:solidFill>
                  <a:srgbClr val="000099"/>
                </a:solidFill>
              </a:rPr>
              <a:t>ready</a:t>
            </a:r>
            <a:r>
              <a:rPr lang="de-DE" dirty="0" smtClean="0">
                <a:solidFill>
                  <a:srgbClr val="000099"/>
                </a:solidFill>
              </a:rPr>
              <a:t>. </a:t>
            </a:r>
            <a:r>
              <a:rPr lang="ru-RU" dirty="0" smtClean="0">
                <a:solidFill>
                  <a:srgbClr val="000099"/>
                </a:solidFill>
              </a:rPr>
              <a:t> Он спросил, все ли готовы.</a:t>
            </a: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2) Глагол </a:t>
            </a:r>
            <a:r>
              <a:rPr lang="en-US" dirty="0" smtClean="0">
                <a:solidFill>
                  <a:srgbClr val="000099"/>
                </a:solidFill>
              </a:rPr>
              <a:t>tell </a:t>
            </a:r>
            <a:r>
              <a:rPr lang="ru-RU" dirty="0" smtClean="0">
                <a:solidFill>
                  <a:srgbClr val="000099"/>
                </a:solidFill>
              </a:rPr>
              <a:t>употребляется вместо </a:t>
            </a:r>
            <a:r>
              <a:rPr lang="en-US" dirty="0" smtClean="0">
                <a:solidFill>
                  <a:srgbClr val="000099"/>
                </a:solidFill>
              </a:rPr>
              <a:t>say: </a:t>
            </a:r>
            <a:r>
              <a:rPr lang="ru-RU" dirty="0" smtClean="0">
                <a:solidFill>
                  <a:srgbClr val="000099"/>
                </a:solidFill>
              </a:rPr>
              <a:t> </a:t>
            </a:r>
            <a:endParaRPr lang="en-US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0099"/>
                </a:solidFill>
              </a:rPr>
              <a:t>He told me that …  </a:t>
            </a:r>
            <a:r>
              <a:rPr lang="ru-RU" dirty="0" smtClean="0">
                <a:solidFill>
                  <a:srgbClr val="000099"/>
                </a:solidFill>
              </a:rPr>
              <a:t>НО  </a:t>
            </a:r>
            <a:r>
              <a:rPr lang="en-US" dirty="0" smtClean="0">
                <a:solidFill>
                  <a:srgbClr val="000099"/>
                </a:solidFill>
              </a:rPr>
              <a:t>He said that </a:t>
            </a:r>
            <a:r>
              <a:rPr lang="en-US" dirty="0" smtClean="0">
                <a:solidFill>
                  <a:srgbClr val="000099"/>
                </a:solidFill>
              </a:rPr>
              <a:t>…</a:t>
            </a:r>
            <a:endParaRPr lang="ru-RU" dirty="0" smtClean="0">
              <a:solidFill>
                <a:srgbClr val="000099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0099"/>
                </a:solidFill>
              </a:rPr>
              <a:t>3) Если прямая речь содержит приказание или просьбу, то значение «велел, приказал» передается сочетанием глаголов </a:t>
            </a:r>
            <a:r>
              <a:rPr lang="en-US" dirty="0" smtClean="0">
                <a:solidFill>
                  <a:srgbClr val="000099"/>
                </a:solidFill>
              </a:rPr>
              <a:t>tell, order,</a:t>
            </a:r>
            <a:r>
              <a:rPr lang="ru-RU" dirty="0" smtClean="0">
                <a:solidFill>
                  <a:srgbClr val="000099"/>
                </a:solidFill>
              </a:rPr>
              <a:t> </a:t>
            </a:r>
            <a:r>
              <a:rPr lang="en-US" dirty="0" smtClean="0">
                <a:solidFill>
                  <a:srgbClr val="000099"/>
                </a:solidFill>
              </a:rPr>
              <a:t>ask, demand </a:t>
            </a:r>
            <a:r>
              <a:rPr lang="ru-RU" dirty="0" smtClean="0">
                <a:solidFill>
                  <a:srgbClr val="000099"/>
                </a:solidFill>
              </a:rPr>
              <a:t>с инфинитивом</a:t>
            </a:r>
            <a:endParaRPr lang="ru-RU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Present Simple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en-US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1124746"/>
          <a:ext cx="7632848" cy="4464494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3816424"/>
                <a:gridCol w="3816424"/>
              </a:tblGrid>
              <a:tr h="49833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Наречие (словосочетание)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Перевод</a:t>
                      </a:r>
                    </a:p>
                  </a:txBody>
                  <a:tcPr marL="0" marR="0" marT="0" marB="0" anchor="ctr"/>
                </a:tc>
              </a:tr>
              <a:tr h="49833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often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часто</a:t>
                      </a:r>
                    </a:p>
                  </a:txBody>
                  <a:tcPr marL="0" marR="0" marT="0" marB="0" anchor="ctr"/>
                </a:tc>
              </a:tr>
              <a:tr h="49833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always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всегда</a:t>
                      </a:r>
                    </a:p>
                  </a:txBody>
                  <a:tcPr marL="0" marR="0" marT="0" marB="0" anchor="ctr"/>
                </a:tc>
              </a:tr>
              <a:tr h="49833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sometimes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иногда</a:t>
                      </a:r>
                    </a:p>
                  </a:txBody>
                  <a:tcPr marL="0" marR="0" marT="0" marB="0" anchor="ctr"/>
                </a:tc>
              </a:tr>
              <a:tr h="49833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usually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обычно</a:t>
                      </a:r>
                    </a:p>
                  </a:txBody>
                  <a:tcPr marL="0" marR="0" marT="0" marB="0" anchor="ctr"/>
                </a:tc>
              </a:tr>
              <a:tr h="4983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seldom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редко</a:t>
                      </a:r>
                    </a:p>
                  </a:txBody>
                  <a:tcPr marL="0" marR="0" marT="0" marB="0" anchor="ctr"/>
                </a:tc>
              </a:tr>
              <a:tr h="737257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occasionally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изредка, время от времени, подчас, порой</a:t>
                      </a:r>
                    </a:p>
                  </a:txBody>
                  <a:tcPr marL="0" marR="0" marT="0" marB="0" anchor="ctr"/>
                </a:tc>
              </a:tr>
              <a:tr h="737257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every Friday, every week, every evening etc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каждую пятницу, каждую неделю, каждый вечер и т.п.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C6600"/>
                </a:solidFill>
              </a:rPr>
              <a:t>Как изменяются времена при переводе прямой речи в косвенную?</a:t>
            </a:r>
            <a:endParaRPr lang="ru-RU" b="1" dirty="0">
              <a:solidFill>
                <a:srgbClr val="CC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76871"/>
          <a:ext cx="8229600" cy="374441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114800"/>
                <a:gridCol w="4114800"/>
              </a:tblGrid>
              <a:tr h="124813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PRESENT SIMPLE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PAST SIMPLE</a:t>
                      </a:r>
                      <a:endParaRPr lang="ru-RU" sz="3200" dirty="0"/>
                    </a:p>
                  </a:txBody>
                  <a:tcPr/>
                </a:tc>
              </a:tr>
              <a:tr h="124813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PAST SIMPLE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PAST PERFECT</a:t>
                      </a:r>
                      <a:endParaRPr lang="ru-RU" sz="3200" dirty="0"/>
                    </a:p>
                  </a:txBody>
                  <a:tcPr/>
                </a:tc>
              </a:tr>
              <a:tr h="124813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PRESENT PERFECT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PAST PERFECT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FF"/>
                </a:solidFill>
              </a:rPr>
              <a:t>Изменения в предложениях при переводе прямой речи в косвенную:</a:t>
            </a:r>
            <a:endParaRPr lang="ru-RU" i="1" dirty="0">
              <a:solidFill>
                <a:srgbClr val="FF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8080"/>
                </a:solidFill>
              </a:rPr>
              <a:t>1. вместо местоимений </a:t>
            </a:r>
            <a:r>
              <a:rPr lang="en-US" sz="4000" b="1" dirty="0" smtClean="0">
                <a:solidFill>
                  <a:srgbClr val="008080"/>
                </a:solidFill>
              </a:rPr>
              <a:t>I, we </a:t>
            </a:r>
            <a:r>
              <a:rPr lang="ru-RU" sz="4000" b="1" dirty="0" smtClean="0">
                <a:solidFill>
                  <a:srgbClr val="008080"/>
                </a:solidFill>
              </a:rPr>
              <a:t>употребляются местоимения</a:t>
            </a:r>
            <a:r>
              <a:rPr lang="en-US" sz="4000" b="1" dirty="0" smtClean="0">
                <a:solidFill>
                  <a:srgbClr val="008080"/>
                </a:solidFill>
              </a:rPr>
              <a:t> he, she, it ;</a:t>
            </a:r>
            <a:r>
              <a:rPr lang="ru-RU" sz="4000" b="1" dirty="0" smtClean="0">
                <a:solidFill>
                  <a:srgbClr val="008080"/>
                </a:solidFill>
              </a:rPr>
              <a:t> вместо указательного местоимения</a:t>
            </a:r>
            <a:r>
              <a:rPr lang="en-US" sz="4000" b="1" dirty="0" smtClean="0">
                <a:solidFill>
                  <a:srgbClr val="008080"/>
                </a:solidFill>
              </a:rPr>
              <a:t> this</a:t>
            </a:r>
            <a:r>
              <a:rPr lang="ru-RU" sz="4000" b="1" dirty="0" smtClean="0">
                <a:solidFill>
                  <a:srgbClr val="008080"/>
                </a:solidFill>
              </a:rPr>
              <a:t> употребляется</a:t>
            </a:r>
            <a:r>
              <a:rPr lang="en-US" sz="4000" b="1" dirty="0" smtClean="0">
                <a:solidFill>
                  <a:srgbClr val="008080"/>
                </a:solidFill>
              </a:rPr>
              <a:t> that</a:t>
            </a:r>
            <a:r>
              <a:rPr lang="ru-RU" sz="4000" b="1" dirty="0" smtClean="0">
                <a:solidFill>
                  <a:srgbClr val="008080"/>
                </a:solidFill>
              </a:rPr>
              <a:t>. </a:t>
            </a:r>
            <a:endParaRPr lang="ru-RU" sz="4000" b="1" dirty="0">
              <a:solidFill>
                <a:srgbClr val="008080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CC66"/>
                </a:solidFill>
              </a:rPr>
              <a:t>Перевод вопросительных предложений в косвенную речь</a:t>
            </a:r>
            <a:endParaRPr lang="ru-RU" b="1" dirty="0">
              <a:solidFill>
                <a:srgbClr val="00CC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660033"/>
                </a:solidFill>
              </a:rPr>
              <a:t>Если вопрос переводится в косвенную речь, то также изменяются лицо, время и выражения, связанные со временем. В косвенной речи уже нет вопроса, а предложение становится утвердительным.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9632" y="4211921"/>
          <a:ext cx="636036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5053"/>
                <a:gridCol w="3255315"/>
              </a:tblGrid>
              <a:tr h="1728192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Peter:</a:t>
                      </a:r>
                      <a:r>
                        <a:rPr lang="en-US" sz="3600" baseline="0" dirty="0" smtClean="0"/>
                        <a:t> Do you play football?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Peter asked me if I play football.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00CC"/>
                </a:solidFill>
              </a:rPr>
              <a:t>Present Simple</a:t>
            </a:r>
            <a:endParaRPr lang="ru-RU" b="1" dirty="0">
              <a:solidFill>
                <a:srgbClr val="99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CC99"/>
                </a:solidFill>
              </a:rPr>
              <a:t>1. Когда употребляется </a:t>
            </a:r>
            <a:r>
              <a:rPr lang="en-US" b="1" dirty="0" smtClean="0">
                <a:solidFill>
                  <a:srgbClr val="00CC99"/>
                </a:solidFill>
              </a:rPr>
              <a:t>Present </a:t>
            </a:r>
            <a:r>
              <a:rPr lang="en-US" b="1" dirty="0" smtClean="0">
                <a:solidFill>
                  <a:srgbClr val="00CC99"/>
                </a:solidFill>
              </a:rPr>
              <a:t>Simple</a:t>
            </a:r>
            <a:r>
              <a:rPr lang="ru-RU" b="1" dirty="0" smtClean="0">
                <a:solidFill>
                  <a:srgbClr val="00CC99"/>
                </a:solidFill>
              </a:rPr>
              <a:t>?</a:t>
            </a:r>
          </a:p>
          <a:p>
            <a:r>
              <a:rPr lang="ru-RU" b="1" dirty="0" smtClean="0">
                <a:solidFill>
                  <a:srgbClr val="00CC99"/>
                </a:solidFill>
              </a:rPr>
              <a:t>2.Какие наречия указывают на </a:t>
            </a:r>
            <a:r>
              <a:rPr lang="en-US" b="1" dirty="0" smtClean="0">
                <a:solidFill>
                  <a:srgbClr val="00CC99"/>
                </a:solidFill>
              </a:rPr>
              <a:t>Present </a:t>
            </a:r>
            <a:r>
              <a:rPr lang="en-US" b="1" dirty="0" smtClean="0">
                <a:solidFill>
                  <a:srgbClr val="00CC99"/>
                </a:solidFill>
              </a:rPr>
              <a:t>Simple</a:t>
            </a:r>
            <a:r>
              <a:rPr lang="ru-RU" b="1" dirty="0" smtClean="0">
                <a:solidFill>
                  <a:srgbClr val="00CC99"/>
                </a:solidFill>
              </a:rPr>
              <a:t>?</a:t>
            </a:r>
          </a:p>
          <a:p>
            <a:r>
              <a:rPr lang="ru-RU" b="1" dirty="0" smtClean="0">
                <a:solidFill>
                  <a:srgbClr val="00CC99"/>
                </a:solidFill>
              </a:rPr>
              <a:t>3. Как образуется </a:t>
            </a:r>
            <a:r>
              <a:rPr lang="en-US" b="1" dirty="0" smtClean="0">
                <a:solidFill>
                  <a:srgbClr val="00CC99"/>
                </a:solidFill>
              </a:rPr>
              <a:t>Present </a:t>
            </a:r>
            <a:r>
              <a:rPr lang="en-US" b="1" dirty="0" smtClean="0">
                <a:solidFill>
                  <a:srgbClr val="00CC99"/>
                </a:solidFill>
              </a:rPr>
              <a:t>Simple</a:t>
            </a:r>
            <a:r>
              <a:rPr lang="ru-RU" b="1" dirty="0" smtClean="0">
                <a:solidFill>
                  <a:srgbClr val="00CC99"/>
                </a:solidFill>
              </a:rPr>
              <a:t>?</a:t>
            </a:r>
          </a:p>
          <a:p>
            <a:r>
              <a:rPr lang="ru-RU" b="1" dirty="0" smtClean="0">
                <a:solidFill>
                  <a:srgbClr val="00CC99"/>
                </a:solidFill>
              </a:rPr>
              <a:t>4. Как образуются вопросительная и отрицательная форма в </a:t>
            </a:r>
            <a:r>
              <a:rPr lang="en-US" b="1" dirty="0" smtClean="0">
                <a:solidFill>
                  <a:srgbClr val="00CC99"/>
                </a:solidFill>
              </a:rPr>
              <a:t>Present </a:t>
            </a:r>
            <a:r>
              <a:rPr lang="en-US" b="1" dirty="0" smtClean="0">
                <a:solidFill>
                  <a:srgbClr val="00CC99"/>
                </a:solidFill>
              </a:rPr>
              <a:t>Simple</a:t>
            </a:r>
            <a:r>
              <a:rPr lang="ru-RU" b="1" dirty="0" smtClean="0">
                <a:solidFill>
                  <a:srgbClr val="00CC99"/>
                </a:solidFill>
              </a:rPr>
              <a:t>?</a:t>
            </a:r>
            <a:endParaRPr lang="ru-RU" b="1" dirty="0">
              <a:solidFill>
                <a:srgbClr val="00CC99"/>
              </a:solidFill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660066"/>
                </a:solidFill>
              </a:rPr>
              <a:t>Present Continuous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Когда </a:t>
            </a:r>
            <a:r>
              <a:rPr lang="ru-RU" dirty="0" smtClean="0"/>
              <a:t>употребляется</a:t>
            </a:r>
            <a:r>
              <a:rPr lang="en-US" b="1" i="1" dirty="0" smtClean="0">
                <a:solidFill>
                  <a:srgbClr val="660066"/>
                </a:solidFill>
              </a:rPr>
              <a:t> Present Continuous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2.Какие наречия указывают </a:t>
            </a:r>
            <a:r>
              <a:rPr lang="ru-RU" dirty="0" smtClean="0"/>
              <a:t>на</a:t>
            </a:r>
            <a:r>
              <a:rPr lang="en-US" b="1" i="1" dirty="0" smtClean="0">
                <a:solidFill>
                  <a:srgbClr val="660066"/>
                </a:solidFill>
              </a:rPr>
              <a:t> Present Continuous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3. Как </a:t>
            </a:r>
            <a:r>
              <a:rPr lang="ru-RU" dirty="0" smtClean="0"/>
              <a:t>образуется</a:t>
            </a:r>
            <a:r>
              <a:rPr lang="en-US" b="1" i="1" dirty="0" smtClean="0">
                <a:solidFill>
                  <a:srgbClr val="660066"/>
                </a:solidFill>
              </a:rPr>
              <a:t> Present Continuous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4. Как образуются вопросительная и отрицательная форма </a:t>
            </a:r>
            <a:r>
              <a:rPr lang="ru-RU" dirty="0" smtClean="0"/>
              <a:t>в</a:t>
            </a:r>
            <a:r>
              <a:rPr lang="en-US" b="1" i="1" dirty="0" smtClean="0">
                <a:solidFill>
                  <a:srgbClr val="660066"/>
                </a:solidFill>
              </a:rPr>
              <a:t> Present Continuous</a:t>
            </a:r>
            <a:r>
              <a:rPr lang="ru-RU" dirty="0" smtClean="0"/>
              <a:t>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600FF"/>
                </a:solidFill>
              </a:rPr>
              <a:t>Past Simple.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Когда </a:t>
            </a:r>
            <a:r>
              <a:rPr lang="ru-RU" dirty="0" smtClean="0"/>
              <a:t>употребляется</a:t>
            </a:r>
            <a:r>
              <a:rPr lang="en-US" b="1" dirty="0" smtClean="0">
                <a:solidFill>
                  <a:srgbClr val="6600FF"/>
                </a:solidFill>
              </a:rPr>
              <a:t> Past </a:t>
            </a:r>
            <a:r>
              <a:rPr lang="en-US" b="1" dirty="0" smtClean="0">
                <a:solidFill>
                  <a:srgbClr val="6600FF"/>
                </a:solidFill>
              </a:rPr>
              <a:t>Simple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2.Какие наречия указывают </a:t>
            </a:r>
            <a:r>
              <a:rPr lang="ru-RU" dirty="0" smtClean="0"/>
              <a:t>на</a:t>
            </a:r>
            <a:r>
              <a:rPr lang="en-US" b="1" dirty="0" smtClean="0">
                <a:solidFill>
                  <a:srgbClr val="6600FF"/>
                </a:solidFill>
              </a:rPr>
              <a:t> Past </a:t>
            </a:r>
            <a:r>
              <a:rPr lang="en-US" b="1" dirty="0" smtClean="0">
                <a:solidFill>
                  <a:srgbClr val="6600FF"/>
                </a:solidFill>
              </a:rPr>
              <a:t>Simple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3. Как </a:t>
            </a:r>
            <a:r>
              <a:rPr lang="ru-RU" dirty="0" smtClean="0"/>
              <a:t>образуется</a:t>
            </a:r>
            <a:r>
              <a:rPr lang="en-US" b="1" dirty="0" smtClean="0">
                <a:solidFill>
                  <a:srgbClr val="6600FF"/>
                </a:solidFill>
              </a:rPr>
              <a:t> Past </a:t>
            </a:r>
            <a:r>
              <a:rPr lang="en-US" b="1" dirty="0" smtClean="0">
                <a:solidFill>
                  <a:srgbClr val="6600FF"/>
                </a:solidFill>
              </a:rPr>
              <a:t>Simple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4. Как образуются вопросительная и отрицательная форма </a:t>
            </a:r>
            <a:r>
              <a:rPr lang="ru-RU" dirty="0" smtClean="0"/>
              <a:t>в</a:t>
            </a:r>
            <a:r>
              <a:rPr lang="en-US" b="1" dirty="0" smtClean="0">
                <a:solidFill>
                  <a:srgbClr val="6600FF"/>
                </a:solidFill>
              </a:rPr>
              <a:t> Past </a:t>
            </a:r>
            <a:r>
              <a:rPr lang="en-US" b="1" dirty="0" smtClean="0">
                <a:solidFill>
                  <a:srgbClr val="6600FF"/>
                </a:solidFill>
              </a:rPr>
              <a:t>Simple</a:t>
            </a:r>
            <a:r>
              <a:rPr lang="ru-RU" dirty="0" smtClean="0"/>
              <a:t>?</a:t>
            </a:r>
          </a:p>
          <a:p>
            <a:r>
              <a:rPr lang="ru-RU" dirty="0" smtClean="0"/>
              <a:t>5. Что такое неправильные глаголы?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9900CC"/>
                </a:solidFill>
              </a:rPr>
              <a:t>The Present Perfect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Когда </a:t>
            </a:r>
            <a:r>
              <a:rPr lang="ru-RU" dirty="0" smtClean="0"/>
              <a:t>употребляется</a:t>
            </a:r>
            <a:r>
              <a:rPr lang="en-US" b="1" dirty="0" smtClean="0">
                <a:solidFill>
                  <a:srgbClr val="9900CC"/>
                </a:solidFill>
              </a:rPr>
              <a:t> The Present Perfect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2.Какие наречия указывают </a:t>
            </a:r>
            <a:r>
              <a:rPr lang="ru-RU" dirty="0" smtClean="0"/>
              <a:t>на</a:t>
            </a:r>
            <a:r>
              <a:rPr lang="en-US" b="1" dirty="0" smtClean="0">
                <a:solidFill>
                  <a:srgbClr val="9900CC"/>
                </a:solidFill>
              </a:rPr>
              <a:t> The Present Perfect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3. Как </a:t>
            </a:r>
            <a:r>
              <a:rPr lang="ru-RU" dirty="0" smtClean="0"/>
              <a:t>образуется</a:t>
            </a:r>
            <a:r>
              <a:rPr lang="en-US" b="1" dirty="0" smtClean="0">
                <a:solidFill>
                  <a:srgbClr val="9900CC"/>
                </a:solidFill>
              </a:rPr>
              <a:t> The Present Perfect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4. Как образуются вопросительная и отрицательная форма </a:t>
            </a:r>
            <a:r>
              <a:rPr lang="ru-RU" dirty="0" smtClean="0"/>
              <a:t>в</a:t>
            </a:r>
            <a:r>
              <a:rPr lang="en-US" b="1" dirty="0" smtClean="0">
                <a:solidFill>
                  <a:srgbClr val="9900CC"/>
                </a:solidFill>
              </a:rPr>
              <a:t> The Present Perfect</a:t>
            </a:r>
            <a:r>
              <a:rPr lang="ru-RU" dirty="0" smtClean="0"/>
              <a:t>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Future Indefinite (Simple)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Когда </a:t>
            </a:r>
            <a:r>
              <a:rPr lang="ru-RU" dirty="0" smtClean="0"/>
              <a:t>употребляется </a:t>
            </a:r>
            <a:r>
              <a:rPr lang="en-US" b="1" dirty="0" smtClean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Future Indefinite (Simple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2.Какие наречия указывают </a:t>
            </a:r>
            <a:r>
              <a:rPr lang="ru-RU" dirty="0" smtClean="0"/>
              <a:t>на </a:t>
            </a:r>
            <a:r>
              <a:rPr lang="en-US" b="1" dirty="0" smtClean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Future Indefinite (Simple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3. Как </a:t>
            </a:r>
            <a:r>
              <a:rPr lang="ru-RU" dirty="0" smtClean="0"/>
              <a:t>образуется</a:t>
            </a:r>
            <a:r>
              <a:rPr lang="en-US" b="1" dirty="0" smtClean="0">
                <a:solidFill>
                  <a:srgbClr val="FF0000"/>
                </a:solidFill>
              </a:rPr>
              <a:t>The Future Indefinite (Simple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?</a:t>
            </a:r>
            <a:endParaRPr lang="ru-RU" dirty="0" smtClean="0"/>
          </a:p>
          <a:p>
            <a:r>
              <a:rPr lang="ru-RU" dirty="0" smtClean="0"/>
              <a:t>4. Как образуются вопросительная и отрицательная форма </a:t>
            </a:r>
            <a:r>
              <a:rPr lang="ru-RU" dirty="0" smtClean="0"/>
              <a:t>в</a:t>
            </a:r>
            <a:r>
              <a:rPr lang="en-US" b="1" dirty="0" smtClean="0">
                <a:solidFill>
                  <a:srgbClr val="FF0000"/>
                </a:solidFill>
              </a:rPr>
              <a:t>The Future Indefinite (Simple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ru-RU" dirty="0" smtClean="0"/>
              <a:t>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Определи время глаголов в предложениях: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Do</a:t>
            </a:r>
            <a:r>
              <a:rPr lang="en-US" dirty="0" smtClean="0"/>
              <a:t> you go to school?  </a:t>
            </a:r>
            <a:endParaRPr lang="ru-RU" dirty="0" smtClean="0"/>
          </a:p>
          <a:p>
            <a:r>
              <a:rPr lang="en-US" b="1" dirty="0" smtClean="0"/>
              <a:t>Will</a:t>
            </a:r>
            <a:r>
              <a:rPr lang="en-US" dirty="0" smtClean="0"/>
              <a:t> you go for a walk?</a:t>
            </a:r>
            <a:endParaRPr lang="ru-RU" dirty="0" smtClean="0"/>
          </a:p>
          <a:p>
            <a:r>
              <a:rPr lang="en-US" dirty="0" smtClean="0"/>
              <a:t>What </a:t>
            </a:r>
            <a:r>
              <a:rPr lang="en-US" b="1" dirty="0" smtClean="0"/>
              <a:t>does</a:t>
            </a:r>
            <a:r>
              <a:rPr lang="en-US" dirty="0" smtClean="0"/>
              <a:t> </a:t>
            </a:r>
            <a:r>
              <a:rPr lang="en-US" u="sng" dirty="0" smtClean="0"/>
              <a:t>your</a:t>
            </a:r>
            <a:r>
              <a:rPr lang="en-US" dirty="0" smtClean="0"/>
              <a:t> friend do after school? </a:t>
            </a:r>
            <a:endParaRPr lang="ru-RU" dirty="0" smtClean="0"/>
          </a:p>
          <a:p>
            <a:r>
              <a:rPr lang="en-US" u="sng" dirty="0" smtClean="0"/>
              <a:t>Who</a:t>
            </a:r>
            <a:r>
              <a:rPr lang="en-US" dirty="0" smtClean="0"/>
              <a:t> </a:t>
            </a:r>
            <a:r>
              <a:rPr lang="en-US" b="1" dirty="0" smtClean="0"/>
              <a:t>helps</a:t>
            </a:r>
            <a:r>
              <a:rPr lang="en-US" dirty="0" smtClean="0"/>
              <a:t> your mother?</a:t>
            </a:r>
            <a:endParaRPr lang="ru-RU" dirty="0" smtClean="0"/>
          </a:p>
          <a:p>
            <a:r>
              <a:rPr lang="en-US" dirty="0" smtClean="0"/>
              <a:t> He </a:t>
            </a:r>
            <a:r>
              <a:rPr lang="en-US" b="1" dirty="0" smtClean="0"/>
              <a:t>is studying</a:t>
            </a:r>
            <a:r>
              <a:rPr lang="en-US" dirty="0" smtClean="0"/>
              <a:t> at school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/>
              <a:t>We </a:t>
            </a:r>
            <a:r>
              <a:rPr lang="en-US" b="1" dirty="0" smtClean="0"/>
              <a:t>live</a:t>
            </a:r>
            <a:r>
              <a:rPr lang="en-US" dirty="0" smtClean="0"/>
              <a:t> in Russia</a:t>
            </a:r>
            <a:r>
              <a:rPr lang="ru-RU" dirty="0" smtClean="0"/>
              <a:t>.</a:t>
            </a:r>
          </a:p>
          <a:p>
            <a:r>
              <a:rPr lang="en-US" dirty="0" smtClean="0"/>
              <a:t>I </a:t>
            </a:r>
            <a:r>
              <a:rPr lang="en-US" u="sng" dirty="0" smtClean="0"/>
              <a:t>usually</a:t>
            </a:r>
            <a:r>
              <a:rPr lang="en-US" dirty="0" smtClean="0"/>
              <a:t> </a:t>
            </a:r>
            <a:r>
              <a:rPr lang="en-US" b="1" dirty="0" smtClean="0"/>
              <a:t>go to bed</a:t>
            </a:r>
            <a:r>
              <a:rPr lang="en-US" dirty="0" smtClean="0"/>
              <a:t> at 11 o’clock</a:t>
            </a:r>
            <a:r>
              <a:rPr lang="ru-RU" dirty="0" smtClean="0"/>
              <a:t>.</a:t>
            </a:r>
          </a:p>
          <a:p>
            <a:r>
              <a:rPr lang="en-US" dirty="0" smtClean="0"/>
              <a:t>Hurry up! The bus </a:t>
            </a:r>
            <a:r>
              <a:rPr lang="en-US" b="1" dirty="0" smtClean="0"/>
              <a:t>is coming</a:t>
            </a:r>
            <a:r>
              <a:rPr lang="ru-RU" b="1" dirty="0" smtClean="0"/>
              <a:t>.</a:t>
            </a:r>
          </a:p>
          <a:p>
            <a:r>
              <a:rPr lang="en-US" b="1" dirty="0" smtClean="0"/>
              <a:t>Did</a:t>
            </a:r>
            <a:r>
              <a:rPr lang="en-US" dirty="0" smtClean="0"/>
              <a:t> you hear the news?  </a:t>
            </a:r>
            <a:endParaRPr lang="ru-RU" dirty="0" smtClean="0"/>
          </a:p>
          <a:p>
            <a:r>
              <a:rPr lang="en-US" dirty="0" smtClean="0"/>
              <a:t>He always </a:t>
            </a:r>
            <a:r>
              <a:rPr lang="en-US" b="1" dirty="0" smtClean="0"/>
              <a:t>came</a:t>
            </a:r>
            <a:r>
              <a:rPr lang="en-US" dirty="0" smtClean="0"/>
              <a:t> to school on time.</a:t>
            </a:r>
            <a:endParaRPr lang="ru-RU" dirty="0" smtClean="0"/>
          </a:p>
          <a:p>
            <a:r>
              <a:rPr lang="en-US" dirty="0" smtClean="0"/>
              <a:t>He </a:t>
            </a:r>
            <a:r>
              <a:rPr lang="en-US" b="1" dirty="0" smtClean="0"/>
              <a:t>opened</a:t>
            </a:r>
            <a:r>
              <a:rPr lang="en-US" dirty="0" smtClean="0"/>
              <a:t> the door and </a:t>
            </a:r>
            <a:r>
              <a:rPr lang="en-US" b="1" dirty="0" smtClean="0"/>
              <a:t>went out</a:t>
            </a:r>
            <a:r>
              <a:rPr lang="en-US" dirty="0" smtClean="0"/>
              <a:t> of the room. </a:t>
            </a:r>
            <a:endParaRPr lang="ru-RU" dirty="0" smtClean="0"/>
          </a:p>
          <a:p>
            <a:r>
              <a:rPr lang="en-US" dirty="0" smtClean="0"/>
              <a:t>I </a:t>
            </a:r>
            <a:r>
              <a:rPr lang="en-US" b="1" dirty="0" smtClean="0"/>
              <a:t>have</a:t>
            </a:r>
            <a:r>
              <a:rPr lang="en-US" dirty="0" smtClean="0"/>
              <a:t> </a:t>
            </a:r>
            <a:r>
              <a:rPr lang="en-US" b="1" dirty="0" smtClean="0"/>
              <a:t>lost</a:t>
            </a:r>
            <a:r>
              <a:rPr lang="en-US" dirty="0" smtClean="0"/>
              <a:t> the key</a:t>
            </a:r>
            <a:r>
              <a:rPr lang="ru-RU" dirty="0" smtClean="0"/>
              <a:t>.  </a:t>
            </a:r>
          </a:p>
          <a:p>
            <a:r>
              <a:rPr lang="en-US" dirty="0" smtClean="0"/>
              <a:t>I </a:t>
            </a:r>
            <a:r>
              <a:rPr lang="en-US" b="1" dirty="0" smtClean="0"/>
              <a:t>have broken</a:t>
            </a:r>
            <a:r>
              <a:rPr lang="en-US" dirty="0" smtClean="0"/>
              <a:t> my pencil.</a:t>
            </a:r>
            <a:endParaRPr lang="ru-RU" dirty="0" smtClean="0"/>
          </a:p>
          <a:p>
            <a:r>
              <a:rPr lang="en-US" b="1" dirty="0" smtClean="0"/>
              <a:t>Will</a:t>
            </a:r>
            <a:r>
              <a:rPr lang="en-US" dirty="0" smtClean="0"/>
              <a:t> you please open the window?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Simple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96750"/>
          <a:ext cx="8229600" cy="482453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743200"/>
                <a:gridCol w="2743200"/>
                <a:gridCol w="2743200"/>
              </a:tblGrid>
              <a:tr h="84256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Лицо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/>
                        <a:t>Число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25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Единственное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Множественное</a:t>
                      </a:r>
                    </a:p>
                  </a:txBody>
                  <a:tcPr anchor="ctr"/>
                </a:tc>
              </a:tr>
              <a:tr h="842563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 study/use/know/hide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We study/use/know/hide</a:t>
                      </a:r>
                    </a:p>
                  </a:txBody>
                  <a:tcPr anchor="ctr"/>
                </a:tc>
              </a:tr>
              <a:tr h="842563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You study/use/know/hide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You study/use/know/hide</a:t>
                      </a:r>
                    </a:p>
                  </a:txBody>
                  <a:tcPr anchor="ctr"/>
                </a:tc>
              </a:tr>
              <a:tr h="1454287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He, She, It studies/uses/knows/hides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They study/use/know/hide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resent-simple-tense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548680"/>
            <a:ext cx="8229600" cy="5832648"/>
          </a:xfr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5902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6600"/>
                </a:solidFill>
              </a:rPr>
              <a:t>Построение вопросов в </a:t>
            </a:r>
            <a:r>
              <a:rPr lang="en-US" b="1" i="1" dirty="0" smtClean="0">
                <a:solidFill>
                  <a:srgbClr val="006600"/>
                </a:solidFill>
              </a:rPr>
              <a:t>Present Simple</a:t>
            </a:r>
            <a:endParaRPr lang="ru-RU" b="1" i="1" dirty="0">
              <a:solidFill>
                <a:srgbClr val="00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600" cy="38164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52640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Лицо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/>
                        <a:t>Число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6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Единственное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Множественное</a:t>
                      </a:r>
                    </a:p>
                  </a:txBody>
                  <a:tcPr anchor="ctr"/>
                </a:tc>
              </a:tr>
              <a:tr h="921206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 I study/use/know/hide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Do we study/use/know/hide</a:t>
                      </a:r>
                    </a:p>
                  </a:txBody>
                  <a:tcPr anchor="ctr"/>
                </a:tc>
              </a:tr>
              <a:tr h="921206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Do you study/use/know/hide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Do you study/use/know/hide</a:t>
                      </a:r>
                    </a:p>
                  </a:txBody>
                  <a:tcPr anchor="ctr"/>
                </a:tc>
              </a:tr>
              <a:tr h="921206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Does he, she, it study/use/know/hide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 they study/use/know/hide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63000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FF3300"/>
                </a:solidFill>
              </a:rPr>
              <a:t>Отрицательные предложения</a:t>
            </a:r>
            <a:endParaRPr lang="ru-RU" i="1" dirty="0">
              <a:solidFill>
                <a:srgbClr val="FF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en-US" dirty="0" smtClean="0"/>
              <a:t>I don’t study Spanish — </a:t>
            </a:r>
            <a:r>
              <a:rPr lang="ru-RU" dirty="0" smtClean="0"/>
              <a:t>Я не учу испанский</a:t>
            </a:r>
          </a:p>
          <a:p>
            <a:endParaRPr lang="ru-RU" dirty="0" smtClean="0"/>
          </a:p>
          <a:p>
            <a:r>
              <a:rPr lang="en-US" dirty="0" smtClean="0"/>
              <a:t>She doesn’t go to school — </a:t>
            </a:r>
            <a:r>
              <a:rPr lang="ru-RU" dirty="0" smtClean="0"/>
              <a:t>Она не ходит в школу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1) </a:t>
            </a:r>
            <a:r>
              <a:rPr lang="en-US" b="1" dirty="0" smtClean="0"/>
              <a:t>Do</a:t>
            </a:r>
            <a:r>
              <a:rPr lang="en-US" dirty="0" smtClean="0"/>
              <a:t> you go to school?  –  Yes, I </a:t>
            </a:r>
            <a:r>
              <a:rPr lang="en-US" b="1" dirty="0" smtClean="0"/>
              <a:t>do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 –  No, I </a:t>
            </a:r>
            <a:r>
              <a:rPr lang="en-US" b="1" dirty="0" smtClean="0"/>
              <a:t>do</a:t>
            </a:r>
            <a:r>
              <a:rPr lang="en-US" dirty="0" smtClean="0"/>
              <a:t> </a:t>
            </a:r>
            <a:r>
              <a:rPr lang="en-US" b="1" dirty="0" smtClean="0"/>
              <a:t>not</a:t>
            </a:r>
            <a:r>
              <a:rPr lang="en-US" dirty="0" smtClean="0"/>
              <a:t> (don’t).</a:t>
            </a:r>
          </a:p>
          <a:p>
            <a:pPr>
              <a:buNone/>
            </a:pPr>
            <a:r>
              <a:rPr lang="en-US" b="1" dirty="0" smtClean="0"/>
              <a:t>Does</a:t>
            </a:r>
            <a:r>
              <a:rPr lang="en-US" dirty="0" smtClean="0"/>
              <a:t> he speak English well?  –  Yes, he </a:t>
            </a:r>
            <a:r>
              <a:rPr lang="en-US" b="1" dirty="0" smtClean="0"/>
              <a:t>does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 –  No, she </a:t>
            </a:r>
            <a:r>
              <a:rPr lang="en-US" b="1" dirty="0" smtClean="0"/>
              <a:t>does</a:t>
            </a:r>
            <a:r>
              <a:rPr lang="en-US" dirty="0" smtClean="0"/>
              <a:t> </a:t>
            </a:r>
            <a:r>
              <a:rPr lang="en-US" b="1" dirty="0" smtClean="0"/>
              <a:t>not</a:t>
            </a:r>
            <a:r>
              <a:rPr lang="en-US" dirty="0" smtClean="0"/>
              <a:t> (doesn’t).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en-US" dirty="0" smtClean="0"/>
              <a:t>What </a:t>
            </a:r>
            <a:r>
              <a:rPr lang="en-US" b="1" dirty="0" smtClean="0"/>
              <a:t>does</a:t>
            </a:r>
            <a:r>
              <a:rPr lang="en-US" dirty="0" smtClean="0"/>
              <a:t> </a:t>
            </a:r>
            <a:r>
              <a:rPr lang="en-US" u="sng" dirty="0" smtClean="0"/>
              <a:t>your</a:t>
            </a:r>
            <a:r>
              <a:rPr lang="en-US" dirty="0" smtClean="0"/>
              <a:t> friend do after school?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en-US" dirty="0" smtClean="0"/>
              <a:t>I </a:t>
            </a:r>
            <a:r>
              <a:rPr lang="en-US" b="1" dirty="0" smtClean="0"/>
              <a:t>do not</a:t>
            </a:r>
            <a:r>
              <a:rPr lang="en-US" dirty="0" smtClean="0"/>
              <a:t> (don’t) play chess.</a:t>
            </a:r>
          </a:p>
          <a:p>
            <a:pPr>
              <a:buNone/>
            </a:pPr>
            <a:r>
              <a:rPr lang="en-US" dirty="0" smtClean="0"/>
              <a:t>4) We </a:t>
            </a:r>
            <a:r>
              <a:rPr lang="en-US" b="1" dirty="0" smtClean="0"/>
              <a:t>live</a:t>
            </a:r>
            <a:r>
              <a:rPr lang="en-US" dirty="0" smtClean="0"/>
              <a:t> in Russia.</a:t>
            </a:r>
          </a:p>
          <a:p>
            <a:pPr>
              <a:buNone/>
            </a:pPr>
            <a:r>
              <a:rPr lang="en-US" dirty="0" smtClean="0"/>
              <a:t>5) Peter </a:t>
            </a:r>
            <a:r>
              <a:rPr lang="en-US" b="1" dirty="0" smtClean="0"/>
              <a:t>swims</a:t>
            </a:r>
            <a:r>
              <a:rPr lang="en-US" dirty="0" smtClean="0"/>
              <a:t> well.</a:t>
            </a:r>
          </a:p>
          <a:p>
            <a:pPr>
              <a:buNone/>
            </a:pPr>
            <a:r>
              <a:rPr lang="en-US" dirty="0" smtClean="0"/>
              <a:t>6) We </a:t>
            </a:r>
            <a:r>
              <a:rPr lang="en-US" b="1" dirty="0" smtClean="0"/>
              <a:t>drink</a:t>
            </a:r>
            <a:r>
              <a:rPr lang="en-US" dirty="0" smtClean="0"/>
              <a:t> coffee in the morning.</a:t>
            </a:r>
          </a:p>
          <a:p>
            <a:pPr>
              <a:buNone/>
            </a:pPr>
            <a:r>
              <a:rPr lang="en-US" dirty="0" smtClean="0"/>
              <a:t>7) He </a:t>
            </a:r>
            <a:r>
              <a:rPr lang="en-US" u="sng" dirty="0" smtClean="0"/>
              <a:t>always</a:t>
            </a:r>
            <a:r>
              <a:rPr lang="en-US" dirty="0" smtClean="0"/>
              <a:t> </a:t>
            </a:r>
            <a:r>
              <a:rPr lang="en-US" b="1" dirty="0" smtClean="0"/>
              <a:t>comes</a:t>
            </a:r>
            <a:r>
              <a:rPr lang="en-US" dirty="0" smtClean="0"/>
              <a:t> to school on time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660066"/>
                </a:solidFill>
              </a:rPr>
              <a:t>Present Continuous. </a:t>
            </a:r>
            <a:r>
              <a:rPr lang="ru-RU" b="1" i="1" dirty="0" smtClean="0">
                <a:solidFill>
                  <a:srgbClr val="660066"/>
                </a:solidFill>
              </a:rPr>
              <a:t>Употребление</a:t>
            </a:r>
            <a:endParaRPr lang="ru-RU" b="1" i="1" dirty="0">
              <a:solidFill>
                <a:srgbClr val="66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40000" lnSpcReduction="20000"/>
          </a:bodyPr>
          <a:lstStyle/>
          <a:p>
            <a:r>
              <a:rPr lang="en-US" sz="4600" b="1" dirty="0" smtClean="0">
                <a:solidFill>
                  <a:srgbClr val="6600FF"/>
                </a:solidFill>
                <a:latin typeface="Rockwell Condensed" pitchFamily="18" charset="0"/>
              </a:rPr>
              <a:t>1.</a:t>
            </a:r>
            <a:r>
              <a:rPr lang="ru-RU" sz="4600" b="1" dirty="0" smtClean="0">
                <a:solidFill>
                  <a:srgbClr val="6600FF"/>
                </a:solidFill>
              </a:rPr>
              <a:t> Когда действие происходит в момент речи:</a:t>
            </a:r>
          </a:p>
          <a:p>
            <a:pPr>
              <a:buNone/>
            </a:pPr>
            <a:r>
              <a:rPr lang="en-US" sz="3800" dirty="0" smtClean="0">
                <a:latin typeface="Adobe Garamond Pro Bold" pitchFamily="18" charset="0"/>
              </a:rPr>
              <a:t>Please don’t make so much noise. I’m trying to work — </a:t>
            </a:r>
            <a:r>
              <a:rPr lang="ru-RU" sz="3800" dirty="0" smtClean="0"/>
              <a:t>Пожалуйста, не шумите. Я пытаюсь работать</a:t>
            </a:r>
          </a:p>
          <a:p>
            <a:pPr>
              <a:buNone/>
            </a:pPr>
            <a:r>
              <a:rPr lang="en-US" sz="3800" dirty="0" smtClean="0">
                <a:latin typeface="Adobe Garamond Pro Bold" pitchFamily="18" charset="0"/>
              </a:rPr>
              <a:t>Are you enjoying the party? — </a:t>
            </a:r>
            <a:r>
              <a:rPr lang="ru-RU" sz="3800" dirty="0" smtClean="0"/>
              <a:t>Ты наслаждаешься вечеринкой?</a:t>
            </a:r>
          </a:p>
          <a:p>
            <a:pPr>
              <a:buNone/>
            </a:pPr>
            <a:r>
              <a:rPr lang="en-US" sz="3800" dirty="0" smtClean="0">
                <a:latin typeface="Adobe Garamond Pro Bold" pitchFamily="18" charset="0"/>
              </a:rPr>
              <a:t>Is he having a shower? — </a:t>
            </a:r>
            <a:r>
              <a:rPr lang="ru-RU" sz="3800" dirty="0" smtClean="0"/>
              <a:t>Он принимает душ?</a:t>
            </a:r>
            <a:endParaRPr lang="en-US" sz="3800" dirty="0" smtClean="0">
              <a:latin typeface="Adobe Garamond Pro Bold" pitchFamily="18" charset="0"/>
            </a:endParaRPr>
          </a:p>
          <a:p>
            <a:r>
              <a:rPr lang="en-US" sz="4500" b="1" dirty="0" smtClean="0">
                <a:solidFill>
                  <a:srgbClr val="6600FF"/>
                </a:solidFill>
                <a:latin typeface="Rockwell Condensed" pitchFamily="18" charset="0"/>
              </a:rPr>
              <a:t>2. </a:t>
            </a:r>
            <a:r>
              <a:rPr lang="ru-RU" sz="4500" b="1" dirty="0" smtClean="0">
                <a:solidFill>
                  <a:srgbClr val="6600FF"/>
                </a:solidFill>
              </a:rPr>
              <a:t>Также его часто используют для выражения событий в будущем. Когда мы используем </a:t>
            </a:r>
            <a:r>
              <a:rPr lang="ru-RU" sz="4500" b="1" dirty="0" err="1" smtClean="0">
                <a:solidFill>
                  <a:srgbClr val="6600FF"/>
                </a:solidFill>
              </a:rPr>
              <a:t>present</a:t>
            </a:r>
            <a:r>
              <a:rPr lang="ru-RU" sz="4500" b="1" dirty="0" smtClean="0">
                <a:solidFill>
                  <a:srgbClr val="6600FF"/>
                </a:solidFill>
              </a:rPr>
              <a:t> </a:t>
            </a:r>
            <a:r>
              <a:rPr lang="ru-RU" sz="4500" b="1" dirty="0" err="1" smtClean="0">
                <a:solidFill>
                  <a:srgbClr val="6600FF"/>
                </a:solidFill>
              </a:rPr>
              <a:t>continuous</a:t>
            </a:r>
            <a:r>
              <a:rPr lang="ru-RU" sz="4500" b="1" dirty="0" smtClean="0">
                <a:solidFill>
                  <a:srgbClr val="6600FF"/>
                </a:solidFill>
              </a:rPr>
              <a:t> в этой роли, мы говорим об уже запланированных событиях, например, когда вы решили что то сделать и записали это в своем дневнике</a:t>
            </a:r>
          </a:p>
          <a:p>
            <a:pPr>
              <a:buNone/>
            </a:pPr>
            <a:r>
              <a:rPr lang="ru-RU" sz="5100" dirty="0" err="1" smtClean="0"/>
              <a:t>What</a:t>
            </a:r>
            <a:r>
              <a:rPr lang="ru-RU" sz="5100" dirty="0" smtClean="0"/>
              <a:t> </a:t>
            </a:r>
            <a:r>
              <a:rPr lang="ru-RU" sz="5100" dirty="0" err="1" smtClean="0"/>
              <a:t>are</a:t>
            </a:r>
            <a:r>
              <a:rPr lang="ru-RU" sz="5100" dirty="0" smtClean="0"/>
              <a:t> </a:t>
            </a:r>
            <a:r>
              <a:rPr lang="ru-RU" sz="5100" dirty="0" err="1" smtClean="0"/>
              <a:t>you</a:t>
            </a:r>
            <a:r>
              <a:rPr lang="ru-RU" sz="5100" dirty="0" smtClean="0"/>
              <a:t> </a:t>
            </a:r>
            <a:r>
              <a:rPr lang="ru-RU" sz="5100" dirty="0" err="1" smtClean="0"/>
              <a:t>doing</a:t>
            </a:r>
            <a:r>
              <a:rPr lang="ru-RU" sz="5100" dirty="0" smtClean="0"/>
              <a:t> </a:t>
            </a:r>
            <a:r>
              <a:rPr lang="ru-RU" sz="5100" dirty="0" err="1" smtClean="0"/>
              <a:t>on</a:t>
            </a:r>
            <a:r>
              <a:rPr lang="ru-RU" sz="5100" dirty="0" smtClean="0"/>
              <a:t> </a:t>
            </a:r>
            <a:r>
              <a:rPr lang="ru-RU" sz="5100" dirty="0" err="1" smtClean="0"/>
              <a:t>Saturday</a:t>
            </a:r>
            <a:r>
              <a:rPr lang="ru-RU" sz="5100" dirty="0" smtClean="0"/>
              <a:t> </a:t>
            </a:r>
            <a:r>
              <a:rPr lang="ru-RU" sz="5100" dirty="0" err="1" smtClean="0"/>
              <a:t>evening</a:t>
            </a:r>
            <a:r>
              <a:rPr lang="ru-RU" sz="5100" dirty="0" smtClean="0"/>
              <a:t>? </a:t>
            </a:r>
            <a:r>
              <a:rPr lang="ru-RU" sz="5100" dirty="0" err="1" smtClean="0"/>
              <a:t>I’m</a:t>
            </a:r>
            <a:r>
              <a:rPr lang="ru-RU" sz="5100" dirty="0" smtClean="0"/>
              <a:t> </a:t>
            </a:r>
            <a:r>
              <a:rPr lang="ru-RU" sz="5100" dirty="0" err="1" smtClean="0"/>
              <a:t>going</a:t>
            </a:r>
            <a:r>
              <a:rPr lang="ru-RU" sz="5100" dirty="0" smtClean="0"/>
              <a:t> </a:t>
            </a:r>
            <a:r>
              <a:rPr lang="ru-RU" sz="5100" dirty="0" err="1" smtClean="0"/>
              <a:t>to</a:t>
            </a:r>
            <a:r>
              <a:rPr lang="ru-RU" sz="5100" dirty="0" smtClean="0"/>
              <a:t> </a:t>
            </a:r>
            <a:r>
              <a:rPr lang="ru-RU" sz="5100" dirty="0" err="1" smtClean="0"/>
              <a:t>the</a:t>
            </a:r>
            <a:r>
              <a:rPr lang="ru-RU" sz="5100" dirty="0" smtClean="0"/>
              <a:t> </a:t>
            </a:r>
            <a:r>
              <a:rPr lang="ru-RU" sz="5100" dirty="0" err="1" smtClean="0"/>
              <a:t>theatre</a:t>
            </a:r>
            <a:r>
              <a:rPr lang="ru-RU" sz="5100" dirty="0" smtClean="0"/>
              <a:t>.</a:t>
            </a:r>
          </a:p>
          <a:p>
            <a:pPr>
              <a:buNone/>
            </a:pPr>
            <a:r>
              <a:rPr lang="ru-RU" sz="5100" dirty="0" err="1" smtClean="0"/>
              <a:t>I’m</a:t>
            </a:r>
            <a:r>
              <a:rPr lang="ru-RU" sz="5100" dirty="0" smtClean="0"/>
              <a:t> </a:t>
            </a:r>
            <a:r>
              <a:rPr lang="ru-RU" sz="5100" dirty="0" err="1" smtClean="0"/>
              <a:t>not</a:t>
            </a:r>
            <a:r>
              <a:rPr lang="ru-RU" sz="5100" dirty="0" smtClean="0"/>
              <a:t> </a:t>
            </a:r>
            <a:r>
              <a:rPr lang="ru-RU" sz="5100" dirty="0" err="1" smtClean="0"/>
              <a:t>working</a:t>
            </a:r>
            <a:r>
              <a:rPr lang="ru-RU" sz="5100" dirty="0" smtClean="0"/>
              <a:t> </a:t>
            </a:r>
            <a:r>
              <a:rPr lang="ru-RU" sz="5100" dirty="0" err="1" smtClean="0"/>
              <a:t>tomorrow</a:t>
            </a:r>
            <a:r>
              <a:rPr lang="ru-RU" sz="5100" dirty="0" smtClean="0"/>
              <a:t>, </a:t>
            </a:r>
            <a:r>
              <a:rPr lang="ru-RU" sz="5100" dirty="0" err="1" smtClean="0"/>
              <a:t>so</a:t>
            </a:r>
            <a:r>
              <a:rPr lang="ru-RU" sz="5100" dirty="0" smtClean="0"/>
              <a:t> </a:t>
            </a:r>
            <a:r>
              <a:rPr lang="ru-RU" sz="5100" dirty="0" err="1" smtClean="0"/>
              <a:t>we</a:t>
            </a:r>
            <a:r>
              <a:rPr lang="ru-RU" sz="5100" dirty="0" smtClean="0"/>
              <a:t> </a:t>
            </a:r>
            <a:r>
              <a:rPr lang="ru-RU" sz="5100" dirty="0" err="1" smtClean="0"/>
              <a:t>can</a:t>
            </a:r>
            <a:r>
              <a:rPr lang="ru-RU" sz="5100" dirty="0" smtClean="0"/>
              <a:t> </a:t>
            </a:r>
            <a:r>
              <a:rPr lang="ru-RU" sz="5100" dirty="0" err="1" smtClean="0"/>
              <a:t>go</a:t>
            </a:r>
            <a:r>
              <a:rPr lang="ru-RU" sz="5100" dirty="0" smtClean="0"/>
              <a:t> </a:t>
            </a:r>
            <a:r>
              <a:rPr lang="ru-RU" sz="5100" dirty="0" err="1" smtClean="0"/>
              <a:t>out</a:t>
            </a:r>
            <a:r>
              <a:rPr lang="ru-RU" sz="5100" dirty="0" smtClean="0"/>
              <a:t> </a:t>
            </a:r>
            <a:r>
              <a:rPr lang="ru-RU" sz="5100" dirty="0" err="1" smtClean="0"/>
              <a:t>somewhere</a:t>
            </a:r>
            <a:endParaRPr lang="ru-RU" sz="5100" dirty="0" smtClean="0"/>
          </a:p>
          <a:p>
            <a:pPr algn="ctr">
              <a:buNone/>
            </a:pPr>
            <a:endParaRPr lang="ru-RU" sz="5100" dirty="0" smtClean="0"/>
          </a:p>
          <a:p>
            <a:pPr algn="ctr">
              <a:buNone/>
            </a:pPr>
            <a:r>
              <a:rPr lang="ru-RU" sz="5100" b="1" dirty="0" err="1" smtClean="0">
                <a:solidFill>
                  <a:srgbClr val="FF0000"/>
                </a:solidFill>
              </a:rPr>
              <a:t>Слова-уазатели</a:t>
            </a:r>
            <a:r>
              <a:rPr lang="ru-RU" sz="51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endParaRPr lang="ru-RU" sz="51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4581128"/>
          <a:ext cx="6096000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NOW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СЕЙЧАС</a:t>
                      </a:r>
                      <a:endParaRPr lang="ru-RU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en-US" dirty="0" smtClean="0"/>
                        <a:t>AT THIS MOMEN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В ДАННЫЙ МОМЕНТ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1239</Words>
  <Application>Microsoft Office PowerPoint</Application>
  <PresentationFormat>Экран (4:3)</PresentationFormat>
  <Paragraphs>486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Времена английского глагола</vt:lpstr>
      <vt:lpstr>Употребление Present Simple</vt:lpstr>
      <vt:lpstr> Present Simple </vt:lpstr>
      <vt:lpstr>Present Simple</vt:lpstr>
      <vt:lpstr>Слайд 5</vt:lpstr>
      <vt:lpstr>Построение вопросов в Present Simple</vt:lpstr>
      <vt:lpstr>Отрицательные предложения</vt:lpstr>
      <vt:lpstr>Слайд 8</vt:lpstr>
      <vt:lpstr>Present Continuous. Употребление</vt:lpstr>
      <vt:lpstr>Построение утвердительных, вопросительных и отрицательных предложений в Present Continuous.</vt:lpstr>
      <vt:lpstr>Слайд 11</vt:lpstr>
      <vt:lpstr>Слайд 12</vt:lpstr>
      <vt:lpstr>Past Simple. Употребление</vt:lpstr>
      <vt:lpstr>Утвердительные, вопросительные и отрицательные формы.</vt:lpstr>
      <vt:lpstr>Неправильные глаголы:</vt:lpstr>
      <vt:lpstr>Таблица некоторых неправильных глаголов</vt:lpstr>
      <vt:lpstr>Слова-указатели:</vt:lpstr>
      <vt:lpstr>Слайд 18</vt:lpstr>
      <vt:lpstr>The Present Perfect </vt:lpstr>
      <vt:lpstr>The Present Perfect </vt:lpstr>
      <vt:lpstr>Слова-указатели:</vt:lpstr>
      <vt:lpstr>Слайд 22</vt:lpstr>
      <vt:lpstr>The Future Indefinite (Simple) </vt:lpstr>
      <vt:lpstr>The Future Indefinite (Simple)</vt:lpstr>
      <vt:lpstr>Слова-указатели:</vt:lpstr>
      <vt:lpstr>Слайд 26</vt:lpstr>
      <vt:lpstr>Сравнительная таблица времен</vt:lpstr>
      <vt:lpstr>Согласование времен в сложноподчиненном предложении</vt:lpstr>
      <vt:lpstr>Согласование времен при переводе прямой речи в косвенную</vt:lpstr>
      <vt:lpstr>Как изменяются времена при переводе прямой речи в косвенную?</vt:lpstr>
      <vt:lpstr>Изменения в предложениях при переводе прямой речи в косвенную:</vt:lpstr>
      <vt:lpstr>Перевод вопросительных предложений в косвенную речь</vt:lpstr>
      <vt:lpstr>Present Simple</vt:lpstr>
      <vt:lpstr>Present Continuous</vt:lpstr>
      <vt:lpstr>Past Simple.</vt:lpstr>
      <vt:lpstr>The Present Perfect</vt:lpstr>
      <vt:lpstr>The Future Indefinite (Simple) </vt:lpstr>
      <vt:lpstr>Определи время глаголов в предложениях: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Времена английского глагола</dc:title>
  <cp:lastModifiedBy>Ирина Юрьевна</cp:lastModifiedBy>
  <cp:revision>28</cp:revision>
  <dcterms:modified xsi:type="dcterms:W3CDTF">2012-03-27T07:52:10Z</dcterms:modified>
</cp:coreProperties>
</file>