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</p:sldMasterIdLst>
  <p:notesMasterIdLst>
    <p:notesMasterId r:id="rId48"/>
  </p:notesMasterIdLst>
  <p:sldIdLst>
    <p:sldId id="287" r:id="rId2"/>
    <p:sldId id="295" r:id="rId3"/>
    <p:sldId id="296" r:id="rId4"/>
    <p:sldId id="297" r:id="rId5"/>
    <p:sldId id="298" r:id="rId6"/>
    <p:sldId id="300" r:id="rId7"/>
    <p:sldId id="305" r:id="rId8"/>
    <p:sldId id="306" r:id="rId9"/>
    <p:sldId id="302" r:id="rId10"/>
    <p:sldId id="303" r:id="rId11"/>
    <p:sldId id="304" r:id="rId12"/>
    <p:sldId id="275" r:id="rId13"/>
    <p:sldId id="276" r:id="rId14"/>
    <p:sldId id="277" r:id="rId15"/>
    <p:sldId id="278" r:id="rId16"/>
    <p:sldId id="279" r:id="rId17"/>
    <p:sldId id="280" r:id="rId18"/>
    <p:sldId id="293" r:id="rId19"/>
    <p:sldId id="308" r:id="rId20"/>
    <p:sldId id="281" r:id="rId21"/>
    <p:sldId id="282" r:id="rId22"/>
    <p:sldId id="283" r:id="rId23"/>
    <p:sldId id="307" r:id="rId24"/>
    <p:sldId id="257" r:id="rId25"/>
    <p:sldId id="274" r:id="rId26"/>
    <p:sldId id="258" r:id="rId27"/>
    <p:sldId id="294" r:id="rId28"/>
    <p:sldId id="259" r:id="rId29"/>
    <p:sldId id="260" r:id="rId30"/>
    <p:sldId id="310" r:id="rId31"/>
    <p:sldId id="285" r:id="rId32"/>
    <p:sldId id="286" r:id="rId33"/>
    <p:sldId id="309" r:id="rId34"/>
    <p:sldId id="290" r:id="rId35"/>
    <p:sldId id="311" r:id="rId36"/>
    <p:sldId id="262" r:id="rId37"/>
    <p:sldId id="263" r:id="rId38"/>
    <p:sldId id="264" r:id="rId39"/>
    <p:sldId id="265" r:id="rId40"/>
    <p:sldId id="266" r:id="rId41"/>
    <p:sldId id="267" r:id="rId42"/>
    <p:sldId id="292" r:id="rId43"/>
    <p:sldId id="268" r:id="rId44"/>
    <p:sldId id="269" r:id="rId45"/>
    <p:sldId id="270" r:id="rId46"/>
    <p:sldId id="288" r:id="rId4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01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D51E778-6811-496C-9EF8-F2C9E1D149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940865F-92CA-4650-BE34-BFF83BAF680B}" type="slidenum">
              <a:rPr lang="ru-RU" smtClean="0"/>
              <a:pPr/>
              <a:t>29</a:t>
            </a:fld>
            <a:endParaRPr lang="ru-RU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A0D1D62-397A-4ADD-954C-E6A6CA4A0368}" type="slidenum">
              <a:rPr lang="ru-RU" smtClean="0"/>
              <a:pPr/>
              <a:t>44</a:t>
            </a:fld>
            <a:endParaRPr lang="ru-RU" smtClean="0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D8132CD-E32A-49C8-99F5-3EF0F906DFE8}" type="slidenum">
              <a:rPr lang="ru-RU" smtClean="0"/>
              <a:pPr/>
              <a:t>35</a:t>
            </a:fld>
            <a:endParaRPr lang="ru-RU" smtClean="0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214FC8C-B6C9-4B54-ADB2-2D54C5D95068}" type="slidenum">
              <a:rPr lang="ru-RU" smtClean="0"/>
              <a:pPr/>
              <a:t>36</a:t>
            </a:fld>
            <a:endParaRPr lang="ru-RU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69064BA-F9C6-4A39-9980-C6E56DD9B63C}" type="slidenum">
              <a:rPr lang="ru-RU" smtClean="0"/>
              <a:pPr/>
              <a:t>37</a:t>
            </a:fld>
            <a:endParaRPr lang="ru-RU" smtClean="0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020F06C-0C0E-4A93-96BC-C0D8C55DCF49}" type="slidenum">
              <a:rPr lang="ru-RU" smtClean="0"/>
              <a:pPr/>
              <a:t>38</a:t>
            </a:fld>
            <a:endParaRPr lang="ru-RU" smtClean="0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8A372FB-53CB-4DA8-8897-99DEE59AFE09}" type="slidenum">
              <a:rPr lang="ru-RU" smtClean="0"/>
              <a:pPr/>
              <a:t>39</a:t>
            </a:fld>
            <a:endParaRPr lang="ru-RU" smtClean="0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5501332-0AD1-4AAA-8AC8-62C4269BB801}" type="slidenum">
              <a:rPr lang="ru-RU" smtClean="0"/>
              <a:pPr/>
              <a:t>40</a:t>
            </a:fld>
            <a:endParaRPr lang="ru-RU" smtClean="0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B338252-FF43-4AE9-902A-B8B7D9022D6F}" type="slidenum">
              <a:rPr lang="ru-RU" smtClean="0"/>
              <a:pPr/>
              <a:t>41</a:t>
            </a:fld>
            <a:endParaRPr lang="ru-RU" smtClean="0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D929F6A-B915-46E5-8742-68CC754A10BE}" type="slidenum">
              <a:rPr lang="ru-RU" smtClean="0"/>
              <a:pPr/>
              <a:t>43</a:t>
            </a:fld>
            <a:endParaRPr lang="ru-RU" smtClean="0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55F290-4865-4C02-98F1-16FC9A9F2E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861D4B-C018-4519-9518-ED0D008DA3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509519-715F-4D82-A137-B510824D94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 rtlCol="0"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A938DC-5E66-43DD-B6C6-1E2B660CCA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EC0276-1D9B-43AC-8191-B218287F4F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9117B-BA92-474D-A776-9C2C027CBC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CD77D7-D2E3-4D8B-A254-0A79D4B275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F678CE-DE97-4704-A275-9D9FD559AB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93CEC5-BF45-474D-B02B-48D5D630FD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46AAD3-3153-4619-9D4E-A56EE83200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5C2FDF-D52F-46DE-9E66-41A31A9BC2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135E6-9FC5-4A51-9D50-66E2A6AC3A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24C856C-4D74-403E-BCBA-8260AFCF39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gif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0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hyperlink" Target="http://armor.kiev.ua/wiki/images/3/3a/Weser%C3%BCbung-S%C3%BCd_Panzers.PNG" TargetMode="External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4.gif"/><Relationship Id="rId2" Type="http://schemas.openxmlformats.org/officeDocument/2006/relationships/hyperlink" Target="http://upload.wikimedia.org/wikipedia/commons/thumb/1/19/Rotterdam.jpg/400px-Rotterdam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gif"/><Relationship Id="rId5" Type="http://schemas.openxmlformats.org/officeDocument/2006/relationships/image" Target="../media/image22.jpeg"/><Relationship Id="rId4" Type="http://schemas.openxmlformats.org/officeDocument/2006/relationships/hyperlink" Target="http://svpressa.ru/photo/7632-19.jp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i039.radikal.ru/0806/9a/9369037f830d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&#1052;&#1077;&#1078;&#1076;&#1091;&#1085;&#1072;&#1088;&#1086;&#1076;&#1085;&#1099;&#1077;%20&#1086;&#1090;&#1085;&#1086;&#1096;&#1077;&#1085;&#1080;&#1103;%20&#1074;%201920%20-%201930-&#1077;%20&#1075;&#1086;&#1076;&#1099;/&#1052;&#1102;&#1085;&#1093;&#1077;&#1085;&#1089;&#1082;&#1086;&#1077;%20&#1089;&#1086;&#1075;&#1083;&#1072;&#1096;&#1077;&#1085;&#1080;&#1077;.AVI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hyperlink" Target="http://h.foto.radikal.ru/0612/c51df39ff05a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hyperlink" Target="http://www.mgb.org.yu/slike/odelj/istor/ibod41/i3_3758_z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hyperlink" Target="http://i2.guns.ru/forums/icons/forum_pictures/001474/1474513.jpg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hyperlink" Target="http://s49.radikal.ru/i125/0908/89/14dd90f9d044.jpg" TargetMode="Externa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hyperlink" Target="http://www.vpk-news.ru/pics/2008/259/11_01_01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hyperlink" Target="http://beute.narod.ru/Beutepanzer/su/t-26/t-26_02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7" Type="http://schemas.openxmlformats.org/officeDocument/2006/relationships/image" Target="../media/image63.jpeg"/><Relationship Id="rId2" Type="http://schemas.openxmlformats.org/officeDocument/2006/relationships/hyperlink" Target="http://voyna1941-45.narod.ru/posters/USSR0453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g12.nnm.ru/imagez/gallery/1/c/e/9/2/1ce925437c2663630bd9cc7ef7abbe87_full.jpg" TargetMode="External"/><Relationship Id="rId5" Type="http://schemas.openxmlformats.org/officeDocument/2006/relationships/image" Target="../media/image62.jpeg"/><Relationship Id="rId4" Type="http://schemas.openxmlformats.org/officeDocument/2006/relationships/hyperlink" Target="http://www.tyrant.ru/plakati_ctalin/pl44.jpg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hyperlink" Target="http://www.xsp.ru/azasello/politika/gitler_kukr.jpg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&#1052;&#1077;&#1078;&#1076;&#1091;&#1085;&#1072;&#1088;&#1086;&#1076;&#1085;&#1099;&#1077;%20&#1086;&#1090;&#1085;&#1086;&#1096;&#1077;&#1085;&#1080;&#1103;%20&#1074;%201920%20-%201930-&#1077;%20&#1075;&#1086;&#1076;&#1099;/&#1061;&#1072;&#1083;&#1093;&#1080;&#1085;-&#1043;&#1086;&#1083;.avi" TargetMode="External"/><Relationship Id="rId2" Type="http://schemas.openxmlformats.org/officeDocument/2006/relationships/hyperlink" Target="&#1052;&#1077;&#1078;&#1076;&#1091;&#1085;&#1072;&#1088;&#1086;&#1076;&#1085;&#1099;&#1077;%20&#1086;&#1090;&#1085;&#1086;&#1096;&#1077;&#1085;&#1080;&#1103;%20&#1074;%201920%20-%201930-&#1077;%20&#1075;&#1086;&#1076;&#1099;/&#1057;&#1090;&#1086;&#1083;&#1082;&#1085;&#1086;&#1074;&#1077;&#1085;&#1080;&#1103;%20&#1085;&#1072;%20&#1086;&#1079;&#1077;&#1088;&#1077;%20&#1061;&#1072;&#1089;&#1072;&#1085;.avi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ru.wikipedia.org/wiki/%D0%A4%D0%B0%D0%B9%D0%BB:MolotovRibbentropStalin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file:///C:\Documents%20and%20Settings\Natali\&#1052;&#1086;&#1080;%20&#1076;&#1086;&#1082;&#1091;&#1084;&#1077;&#1085;&#1090;&#1099;\&#1048;&#1089;&#1090;&#1086;&#1088;&#1080;&#1103;\9,11%20&#1082;&#1083;&#1072;&#1089;&#1089;&#1099;.%20&#1048;&#1089;&#1090;&#1086;&#1088;&#1080;&#1103;%20&#1056;&#1086;&#1089;&#1089;&#1080;&#1080;%20&#1061;&#1061;%20&#1074;&#1077;&#1082;&#1072;\24-27.%20&#1042;&#1054;&#1042;\1.%20&#1053;&#1072;&#1082;&#1072;&#1085;&#1091;&#1085;&#1077;%20&#1074;&#1086;&#1081;&#1085;&#1099;\&#1052;&#1077;&#1078;&#1076;&#1091;&#1085;&#1072;&#1088;&#1086;&#1076;&#1085;&#1099;&#1077;%20&#1086;&#1090;&#1085;&#1086;&#1096;&#1077;&#1085;&#1080;&#1103;%20&#1074;%201920%20-%201930-&#1077;%20&#1075;&#1086;&#1076;&#1099;\&#1055;&#1072;&#1082;&#1090;%20&#1052;&#1086;&#1083;&#1086;&#1090;&#1086;&#1074;-&#1056;&#1080;&#1073;&#1073;&#1077;&#1085;&#1090;&#1088;&#1086;&#1087;.avi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381000"/>
            <a:ext cx="8839200" cy="589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842963" y="990600"/>
            <a:ext cx="7502525" cy="4708525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6000" dirty="0">
                <a:solidFill>
                  <a:srgbClr val="C00000"/>
                </a:solidFill>
                <a:latin typeface="Arial Black" pitchFamily="34" charset="0"/>
              </a:rPr>
              <a:t>СССР </a:t>
            </a:r>
            <a:r>
              <a:rPr lang="en-US" sz="6000" dirty="0" err="1">
                <a:solidFill>
                  <a:srgbClr val="C00000"/>
                </a:solidFill>
                <a:latin typeface="Arial Black" pitchFamily="34" charset="0"/>
              </a:rPr>
              <a:t>накануне</a:t>
            </a:r>
            <a:r>
              <a:rPr lang="en-US" sz="6000" dirty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en-US" sz="6000" dirty="0" err="1">
                <a:solidFill>
                  <a:srgbClr val="C00000"/>
                </a:solidFill>
                <a:latin typeface="Arial Black" pitchFamily="34" charset="0"/>
              </a:rPr>
              <a:t>Великой</a:t>
            </a:r>
            <a:r>
              <a:rPr lang="en-US" sz="6000" dirty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en-US" sz="6000" dirty="0" err="1">
                <a:solidFill>
                  <a:srgbClr val="C00000"/>
                </a:solidFill>
                <a:latin typeface="Arial Black" pitchFamily="34" charset="0"/>
              </a:rPr>
              <a:t>Отечественной</a:t>
            </a:r>
            <a:r>
              <a:rPr lang="en-US" sz="6000" dirty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en-US" sz="6000" dirty="0" err="1">
                <a:solidFill>
                  <a:srgbClr val="C00000"/>
                </a:solidFill>
                <a:latin typeface="Arial Black" pitchFamily="34" charset="0"/>
              </a:rPr>
              <a:t>войны</a:t>
            </a:r>
            <a:r>
              <a:rPr lang="en-US" sz="6000" dirty="0">
                <a:solidFill>
                  <a:srgbClr val="C00000"/>
                </a:solidFill>
                <a:latin typeface="Arial Black" pitchFamily="34" charset="0"/>
              </a:rPr>
              <a:t>.</a:t>
            </a:r>
          </a:p>
          <a:p>
            <a:pPr algn="ctr"/>
            <a:r>
              <a:rPr lang="en-US" sz="6000" dirty="0">
                <a:solidFill>
                  <a:srgbClr val="C00000"/>
                </a:solidFill>
                <a:latin typeface="Arial Black" pitchFamily="34" charset="0"/>
              </a:rPr>
              <a:t>1939-1941 </a:t>
            </a:r>
            <a:r>
              <a:rPr lang="en-US" sz="6000" dirty="0" err="1">
                <a:solidFill>
                  <a:srgbClr val="C00000"/>
                </a:solidFill>
                <a:latin typeface="Arial Black" pitchFamily="34" charset="0"/>
              </a:rPr>
              <a:t>гг</a:t>
            </a:r>
            <a:r>
              <a:rPr lang="en-US" sz="6000" dirty="0">
                <a:solidFill>
                  <a:srgbClr val="C00000"/>
                </a:solidFill>
                <a:latin typeface="Arial Black" pitchFamily="34" charset="0"/>
              </a:rPr>
              <a:t>.</a:t>
            </a:r>
            <a:endParaRPr lang="ru-RU" sz="60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5" name="Багетная рамка 4"/>
          <p:cNvSpPr/>
          <p:nvPr/>
        </p:nvSpPr>
        <p:spPr>
          <a:xfrm>
            <a:off x="3276600" y="6248400"/>
            <a:ext cx="3276600" cy="609600"/>
          </a:xfrm>
          <a:prstGeom prst="bevel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Prezentacii.com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6"/>
          <p:cNvSpPr>
            <a:spLocks noChangeArrowheads="1"/>
          </p:cNvSpPr>
          <p:nvPr/>
        </p:nvSpPr>
        <p:spPr bwMode="auto">
          <a:xfrm>
            <a:off x="152400" y="1143000"/>
            <a:ext cx="8839200" cy="5654675"/>
          </a:xfrm>
          <a:prstGeom prst="rect">
            <a:avLst/>
          </a:prstGeom>
          <a:noFill/>
          <a:ln w="762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2000" b="1">
                <a:solidFill>
                  <a:srgbClr val="000099"/>
                </a:solidFill>
              </a:rPr>
              <a:t>Пакт развязал руки Германии для завоевания половины Европы, что привело к росту военно-экономического потенциала немецкого фашизма</a:t>
            </a:r>
          </a:p>
          <a:p>
            <a:pPr marL="342900" indent="-342900">
              <a:buFontTx/>
              <a:buAutoNum type="arabicPeriod"/>
            </a:pPr>
            <a:r>
              <a:rPr lang="ru-RU" sz="2000" b="1">
                <a:solidFill>
                  <a:srgbClr val="000099"/>
                </a:solidFill>
              </a:rPr>
              <a:t>СССР дискредитировал себя, подписав договор с фашистами и выступив как агрессор по отношению к Польше, прибалтийским государствам, Финляндии и Румынии. Это замедлило создание антигитлеровской коалиции</a:t>
            </a:r>
          </a:p>
          <a:p>
            <a:pPr marL="342900" indent="-342900">
              <a:buFontTx/>
              <a:buAutoNum type="arabicPeriod"/>
            </a:pPr>
            <a:r>
              <a:rPr lang="ru-RU" sz="2000" b="1">
                <a:solidFill>
                  <a:srgbClr val="000099"/>
                </a:solidFill>
              </a:rPr>
              <a:t>Советское руководство не смогло воспользоваться в достаточной степени временем, выигранным от подписания договора</a:t>
            </a:r>
          </a:p>
          <a:p>
            <a:pPr marL="342900" indent="-342900">
              <a:buFontTx/>
              <a:buAutoNum type="arabicPeriod"/>
            </a:pPr>
            <a:r>
              <a:rPr lang="ru-RU" sz="2000" b="1">
                <a:solidFill>
                  <a:srgbClr val="000099"/>
                </a:solidFill>
              </a:rPr>
              <a:t>Подписание договора дезориентировало советский народ, армию, которые не могли определиться в отношении к Германии как к союзнику или врагу, что нанесло вред обороноспособности страны</a:t>
            </a:r>
          </a:p>
          <a:p>
            <a:pPr marL="342900" indent="-342900">
              <a:buFontTx/>
              <a:buAutoNum type="arabicPeriod"/>
            </a:pPr>
            <a:r>
              <a:rPr lang="ru-RU" sz="2000" b="1">
                <a:solidFill>
                  <a:srgbClr val="000099"/>
                </a:solidFill>
              </a:rPr>
              <a:t>Подписание пакта и секретного протокола к нему привело к насильственному присоединению к СССР территорий, часть населения которых  поддержала впоследствии гитлеровские войска в борьбе с советской армией</a:t>
            </a:r>
          </a:p>
        </p:txBody>
      </p:sp>
      <p:sp>
        <p:nvSpPr>
          <p:cNvPr id="12291" name="Rectangle 7"/>
          <p:cNvSpPr>
            <a:spLocks noChangeArrowheads="1"/>
          </p:cNvSpPr>
          <p:nvPr/>
        </p:nvSpPr>
        <p:spPr bwMode="auto">
          <a:xfrm>
            <a:off x="152400" y="152400"/>
            <a:ext cx="8832850" cy="898525"/>
          </a:xfrm>
          <a:prstGeom prst="rect">
            <a:avLst/>
          </a:prstGeom>
          <a:noFill/>
          <a:ln w="76200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CC0000"/>
                </a:solidFill>
              </a:rPr>
              <a:t>2. Подписание  пакта </a:t>
            </a:r>
            <a:r>
              <a:rPr lang="ru-RU" sz="2400" b="1" u="sng">
                <a:solidFill>
                  <a:srgbClr val="CC0000"/>
                </a:solidFill>
              </a:rPr>
              <a:t>стало ошибкой</a:t>
            </a:r>
            <a:r>
              <a:rPr lang="ru-RU" sz="2400" b="1">
                <a:solidFill>
                  <a:srgbClr val="CC0000"/>
                </a:solidFill>
              </a:rPr>
              <a:t>,  имевшей тяжелые  последствия для СССР.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895" name="Group 103"/>
          <p:cNvGraphicFramePr>
            <a:graphicFrameLocks noGrp="1"/>
          </p:cNvGraphicFramePr>
          <p:nvPr/>
        </p:nvGraphicFramePr>
        <p:xfrm>
          <a:off x="0" y="1219200"/>
          <a:ext cx="9144000" cy="4682828"/>
        </p:xfrm>
        <a:graphic>
          <a:graphicData uri="http://schemas.openxmlformats.org/drawingml/2006/table">
            <a:tbl>
              <a:tblPr/>
              <a:tblGrid>
                <a:gridCol w="1371600"/>
                <a:gridCol w="7772400"/>
              </a:tblGrid>
              <a:tr h="457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</a:rPr>
                        <a:t>Годы</a:t>
                      </a:r>
                    </a:p>
                  </a:txBody>
                  <a:tcPr marT="45715" marB="45715" horzOverflow="overflow">
                    <a:lnL w="762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</a:rPr>
                        <a:t>Содержание</a:t>
                      </a:r>
                    </a:p>
                  </a:txBody>
                  <a:tcPr marT="45715" marB="45715" horzOverflow="overflow">
                    <a:lnL w="762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952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1922-1933 гг.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charset="0"/>
                      </a:endParaRPr>
                    </a:p>
                  </a:txBody>
                  <a:tcPr marT="45715" marB="45715" horzOverflow="overflow">
                    <a:lnL w="762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</a:rPr>
                        <a:t>Прогерманская ориентация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</a:rPr>
                        <a:t> советской внешней политики в целях противодействия «главным потенциальным противникам - Англии и Франции». Германия представлялась лидерам партии большевиков страной будущей пролетарской революции, а Великобритания и Франция - потенциальными врагами.</a:t>
                      </a:r>
                    </a:p>
                  </a:txBody>
                  <a:tcPr marT="45715" marB="45715" horzOverflow="overflow">
                    <a:lnL w="762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5543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1933-1939 гг.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charset="0"/>
                      </a:endParaRPr>
                    </a:p>
                  </a:txBody>
                  <a:tcPr marT="45715" marB="45715" horzOverflow="overflow">
                    <a:lnL w="762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</a:rPr>
                        <a:t>Переориентация советской внешней политики на страны западной демократии. Предпринимаются 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</a:rPr>
                        <a:t>попытки </a:t>
                      </a: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</a:rPr>
                        <a:t>создания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</a:rPr>
                        <a:t>коллективной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</a:rPr>
                        <a:t>безопасности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</a:rPr>
                        <a:t> и 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</a:rPr>
                        <a:t>организации единого антифашистского фронта в Европе.</a:t>
                      </a:r>
                    </a:p>
                  </a:txBody>
                  <a:tcPr marT="45715" marB="45715" horzOverflow="overflow">
                    <a:lnL w="762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7186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1939-1940 гг.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charset="0"/>
                      </a:endParaRPr>
                    </a:p>
                  </a:txBody>
                  <a:tcPr marT="45715" marB="45715" horzOverflow="overflow">
                    <a:lnL w="762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</a:rPr>
                        <a:t>Начало 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</a:rPr>
                        <a:t>нового сближения с Германией.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</a:rPr>
                        <a:t> Подписание пакта о ненападении и договора о дружбе и границах.</a:t>
                      </a:r>
                    </a:p>
                  </a:txBody>
                  <a:tcPr marT="45715" marB="45715" horzOverflow="overflow">
                    <a:lnL w="762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3331" name="Rectangle 63"/>
          <p:cNvSpPr>
            <a:spLocks noChangeArrowheads="1"/>
          </p:cNvSpPr>
          <p:nvPr/>
        </p:nvSpPr>
        <p:spPr bwMode="auto">
          <a:xfrm>
            <a:off x="228600" y="152400"/>
            <a:ext cx="8915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C00000"/>
                </a:solidFill>
              </a:rPr>
              <a:t>П</a:t>
            </a:r>
            <a:r>
              <a:rPr lang="en-US" sz="2400" b="1">
                <a:solidFill>
                  <a:srgbClr val="C00000"/>
                </a:solidFill>
              </a:rPr>
              <a:t>ротиворечивость с</a:t>
            </a:r>
            <a:r>
              <a:rPr lang="ru-RU" sz="2400" b="1">
                <a:solidFill>
                  <a:srgbClr val="C00000"/>
                </a:solidFill>
              </a:rPr>
              <a:t>оветско-германски</a:t>
            </a:r>
            <a:r>
              <a:rPr lang="en-US" sz="2400" b="1">
                <a:solidFill>
                  <a:srgbClr val="C00000"/>
                </a:solidFill>
              </a:rPr>
              <a:t>х</a:t>
            </a:r>
            <a:r>
              <a:rPr lang="ru-RU" sz="2400" b="1">
                <a:solidFill>
                  <a:srgbClr val="C00000"/>
                </a:solidFill>
              </a:rPr>
              <a:t> </a:t>
            </a:r>
            <a:endParaRPr lang="en-US" sz="2400" b="1">
              <a:solidFill>
                <a:srgbClr val="C00000"/>
              </a:solidFill>
            </a:endParaRPr>
          </a:p>
          <a:p>
            <a:pPr algn="ctr"/>
            <a:r>
              <a:rPr lang="ru-RU" sz="2400" b="1">
                <a:solidFill>
                  <a:srgbClr val="C00000"/>
                </a:solidFill>
              </a:rPr>
              <a:t>отношени</a:t>
            </a:r>
            <a:r>
              <a:rPr lang="en-US" sz="2400" b="1">
                <a:solidFill>
                  <a:srgbClr val="C00000"/>
                </a:solidFill>
              </a:rPr>
              <a:t>й</a:t>
            </a:r>
            <a:r>
              <a:rPr lang="ru-RU" sz="2400" b="1">
                <a:solidFill>
                  <a:srgbClr val="C00000"/>
                </a:solidFill>
              </a:rPr>
              <a:t> в 1920-1930-е гг.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4" descr="D:\Мои док_На_D\ирина николаевна\внекл. м-я\Всё о ВОВ\По 1941 году\t_amrpol1a1_167.jpg"/>
          <p:cNvPicPr>
            <a:picLocks noChangeAspect="1" noChangeArrowheads="1"/>
          </p:cNvPicPr>
          <p:nvPr/>
        </p:nvPicPr>
        <p:blipFill>
          <a:blip r:embed="rId2" cstate="print"/>
          <a:srcRect r="32196"/>
          <a:stretch>
            <a:fillRect/>
          </a:stretch>
        </p:blipFill>
        <p:spPr bwMode="auto">
          <a:xfrm>
            <a:off x="6096000" y="3808413"/>
            <a:ext cx="2451100" cy="2854325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14339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28600" y="149225"/>
            <a:ext cx="8610600" cy="1069975"/>
          </a:xfrm>
        </p:spPr>
        <p:txBody>
          <a:bodyPr lIns="45720" rIns="45720"/>
          <a:lstStyle/>
          <a:p>
            <a:r>
              <a:rPr lang="ru-RU" sz="2400" b="1" u="sng" smtClean="0">
                <a:solidFill>
                  <a:srgbClr val="C00000"/>
                </a:solidFill>
                <a:latin typeface="Arial" charset="0"/>
                <a:cs typeface="Arial" charset="0"/>
              </a:rPr>
              <a:t>1 сентября 1939 года</a:t>
            </a:r>
            <a:r>
              <a:rPr lang="en-US" sz="2400" b="1" smtClean="0">
                <a:solidFill>
                  <a:srgbClr val="C00000"/>
                </a:solidFill>
                <a:latin typeface="Arial" charset="0"/>
                <a:cs typeface="Arial" charset="0"/>
              </a:rPr>
              <a:t/>
            </a:r>
            <a:br>
              <a:rPr lang="en-US" sz="2400" b="1" smtClean="0">
                <a:solidFill>
                  <a:srgbClr val="C00000"/>
                </a:solidFill>
                <a:latin typeface="Arial" charset="0"/>
                <a:cs typeface="Arial" charset="0"/>
              </a:rPr>
            </a:br>
            <a:r>
              <a:rPr lang="ru-RU" sz="2400" b="1" smtClean="0">
                <a:solidFill>
                  <a:srgbClr val="C00000"/>
                </a:solidFill>
                <a:latin typeface="Arial" charset="0"/>
                <a:cs typeface="Arial" charset="0"/>
              </a:rPr>
              <a:t>– нападение Германии на Польшу </a:t>
            </a:r>
            <a:br>
              <a:rPr lang="ru-RU" sz="2400" b="1" smtClean="0">
                <a:solidFill>
                  <a:srgbClr val="C00000"/>
                </a:solidFill>
                <a:latin typeface="Arial" charset="0"/>
                <a:cs typeface="Arial" charset="0"/>
              </a:rPr>
            </a:br>
            <a:r>
              <a:rPr lang="ru-RU" sz="2400" b="1" smtClean="0">
                <a:solidFill>
                  <a:srgbClr val="C00000"/>
                </a:solidFill>
                <a:latin typeface="Arial" charset="0"/>
                <a:cs typeface="Arial" charset="0"/>
              </a:rPr>
              <a:t>–</a:t>
            </a:r>
            <a:r>
              <a:rPr lang="en-US" sz="2400" b="1" smtClean="0">
                <a:solidFill>
                  <a:srgbClr val="C00000"/>
                </a:solidFill>
                <a:latin typeface="Arial" charset="0"/>
                <a:cs typeface="Arial" charset="0"/>
              </a:rPr>
              <a:t> </a:t>
            </a:r>
            <a:r>
              <a:rPr lang="ru-RU" sz="2400" b="1" smtClean="0">
                <a:solidFill>
                  <a:srgbClr val="C00000"/>
                </a:solidFill>
                <a:latin typeface="Arial" charset="0"/>
                <a:cs typeface="Arial" charset="0"/>
              </a:rPr>
              <a:t>начало Второй мировой войны.</a:t>
            </a:r>
          </a:p>
        </p:txBody>
      </p:sp>
      <p:pic>
        <p:nvPicPr>
          <p:cNvPr id="14340" name="Picture 13" descr="D:\Мои док_На_D\ирина николаевна\внекл. м-я\Всё о ВОВ\По 1941 году\51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025" y="1333500"/>
            <a:ext cx="3330575" cy="2278063"/>
          </a:xfrm>
          <a:prstGeom prst="rect">
            <a:avLst/>
          </a:prstGeom>
          <a:solidFill>
            <a:schemeClr val="bg1"/>
          </a:solidFill>
          <a:ln w="76200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14341" name="Picture 12" descr="D:\Мои док_На_D\ирина николаевна\внекл. м-я\Всё о ВОВ\По 1941 году\1315_584693844_bi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38625" y="1354138"/>
            <a:ext cx="3067050" cy="2236787"/>
          </a:xfrm>
          <a:prstGeom prst="rect">
            <a:avLst/>
          </a:prstGeom>
          <a:solidFill>
            <a:schemeClr val="bg1"/>
          </a:solidFill>
          <a:ln w="76200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14342" name="Picture 18" descr="C:\Documents and Settings\Kate\Рабочий стол\05S0090i.bm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95488" y="3810000"/>
            <a:ext cx="2971800" cy="2217738"/>
          </a:xfrm>
          <a:prstGeom prst="rect">
            <a:avLst/>
          </a:prstGeom>
          <a:solidFill>
            <a:schemeClr val="bg1"/>
          </a:solidFill>
          <a:ln w="76200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14343" name="Прямоугольник 10"/>
          <p:cNvSpPr>
            <a:spLocks noChangeArrowheads="1"/>
          </p:cNvSpPr>
          <p:nvPr/>
        </p:nvSpPr>
        <p:spPr bwMode="auto">
          <a:xfrm>
            <a:off x="304800" y="6096000"/>
            <a:ext cx="52768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C00000"/>
                </a:solidFill>
                <a:latin typeface="Calibri" pitchFamily="34" charset="0"/>
              </a:rPr>
              <a:t>Гитлеровцы срывают польский герб. </a:t>
            </a:r>
          </a:p>
          <a:p>
            <a:pPr algn="ctr"/>
            <a:r>
              <a:rPr lang="ru-RU" b="1">
                <a:solidFill>
                  <a:srgbClr val="C00000"/>
                </a:solidFill>
                <a:latin typeface="Calibri" pitchFamily="34" charset="0"/>
              </a:rPr>
              <a:t>Польско-германская граница, сентябрь 1939 года.</a:t>
            </a:r>
          </a:p>
        </p:txBody>
      </p:sp>
      <p:pic>
        <p:nvPicPr>
          <p:cNvPr id="14344" name="Picture 10" descr="http://www.atlasgeo.net/flags/animations/Pologne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1125" y="3895725"/>
            <a:ext cx="1539875" cy="104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2071688"/>
          </a:xfrm>
        </p:spPr>
        <p:txBody>
          <a:bodyPr lIns="45720" rIns="45720"/>
          <a:lstStyle/>
          <a:p>
            <a:pPr marL="484188"/>
            <a:r>
              <a:rPr lang="ru-RU" sz="3900" b="1" i="1" smtClean="0">
                <a:solidFill>
                  <a:srgbClr val="C00000"/>
                </a:solidFill>
              </a:rPr>
              <a:t>3 сентября   1939 года - </a:t>
            </a:r>
            <a:r>
              <a:rPr lang="ru-RU" sz="3900" b="1" smtClean="0">
                <a:solidFill>
                  <a:srgbClr val="C00000"/>
                </a:solidFill>
              </a:rPr>
              <a:t/>
            </a:r>
            <a:br>
              <a:rPr lang="ru-RU" sz="3900" b="1" smtClean="0">
                <a:solidFill>
                  <a:srgbClr val="C00000"/>
                </a:solidFill>
              </a:rPr>
            </a:br>
            <a:r>
              <a:rPr lang="ru-RU" sz="3900" b="1" smtClean="0">
                <a:solidFill>
                  <a:srgbClr val="C00000"/>
                </a:solidFill>
              </a:rPr>
              <a:t>объявление Англией и Францией войны Германии</a:t>
            </a:r>
            <a:endParaRPr lang="ru-RU" sz="3900" smtClean="0">
              <a:solidFill>
                <a:srgbClr val="C00000"/>
              </a:solidFill>
            </a:endParaRPr>
          </a:p>
        </p:txBody>
      </p:sp>
      <p:sp>
        <p:nvSpPr>
          <p:cNvPr id="15363" name="Прямоугольник 6"/>
          <p:cNvSpPr>
            <a:spLocks noChangeArrowheads="1"/>
          </p:cNvSpPr>
          <p:nvPr/>
        </p:nvSpPr>
        <p:spPr bwMode="auto">
          <a:xfrm>
            <a:off x="214313" y="2057400"/>
            <a:ext cx="8777287" cy="2225675"/>
          </a:xfrm>
          <a:prstGeom prst="rect">
            <a:avLst/>
          </a:prstGeom>
          <a:solidFill>
            <a:schemeClr val="bg1"/>
          </a:solidFill>
          <a:ln w="76200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u="sng">
                <a:solidFill>
                  <a:srgbClr val="C00000"/>
                </a:solidFill>
                <a:latin typeface="Arial" charset="0"/>
              </a:rPr>
              <a:t>СТРАННАЯ ВОЙНА</a:t>
            </a:r>
            <a:r>
              <a:rPr lang="ru-RU" sz="2000" b="1">
                <a:solidFill>
                  <a:srgbClr val="C00000"/>
                </a:solidFill>
                <a:latin typeface="Arial" charset="0"/>
              </a:rPr>
              <a:t> </a:t>
            </a:r>
            <a:r>
              <a:rPr lang="ru-RU" sz="2000" b="1">
                <a:solidFill>
                  <a:srgbClr val="000099"/>
                </a:solidFill>
                <a:latin typeface="Arial" charset="0"/>
              </a:rPr>
              <a:t>- положение на Западном фронте в течение первых девяти месяцев (сентябрь 1939 — май 1940) Второй мировой войны. </a:t>
            </a:r>
          </a:p>
          <a:p>
            <a:r>
              <a:rPr lang="ru-RU" sz="2000" b="1">
                <a:solidFill>
                  <a:srgbClr val="000099"/>
                </a:solidFill>
                <a:latin typeface="Arial" charset="0"/>
              </a:rPr>
              <a:t>Англо-французские и сосредоточенные против них германские </a:t>
            </a:r>
            <a:r>
              <a:rPr lang="ru-RU" sz="2000" b="1">
                <a:solidFill>
                  <a:srgbClr val="C00000"/>
                </a:solidFill>
                <a:latin typeface="Arial" charset="0"/>
              </a:rPr>
              <a:t>войска бездействовали. </a:t>
            </a:r>
            <a:r>
              <a:rPr lang="ru-RU" sz="2000" b="1">
                <a:solidFill>
                  <a:srgbClr val="000099"/>
                </a:solidFill>
                <a:latin typeface="Arial" charset="0"/>
              </a:rPr>
              <a:t>Правительства Великобритании и Франции рассчитывали на примирение с Германией, а немецкая армия готовилась к наступлению против стран Западной Европы.</a:t>
            </a:r>
          </a:p>
        </p:txBody>
      </p:sp>
      <p:sp>
        <p:nvSpPr>
          <p:cNvPr id="15364" name="Прямоугольник 7"/>
          <p:cNvSpPr>
            <a:spLocks noChangeArrowheads="1"/>
          </p:cNvSpPr>
          <p:nvPr/>
        </p:nvSpPr>
        <p:spPr bwMode="auto">
          <a:xfrm>
            <a:off x="3276600" y="5943600"/>
            <a:ext cx="5715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000099"/>
                </a:solidFill>
                <a:latin typeface="Arial" charset="0"/>
              </a:rPr>
              <a:t>Немецкие солдаты на Западном фронте. </a:t>
            </a:r>
          </a:p>
          <a:p>
            <a:r>
              <a:rPr lang="ru-RU" b="1">
                <a:solidFill>
                  <a:srgbClr val="000099"/>
                </a:solidFill>
                <a:latin typeface="Arial" charset="0"/>
              </a:rPr>
              <a:t>Осень 1939 года.</a:t>
            </a:r>
          </a:p>
        </p:txBody>
      </p:sp>
      <p:pic>
        <p:nvPicPr>
          <p:cNvPr id="15365" name="Picture 1" descr="C:\Documents and Settings\Kate\Рабочий стол\05S0092i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4495800"/>
            <a:ext cx="2870200" cy="2141538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505200" y="381000"/>
            <a:ext cx="5638800" cy="1143000"/>
          </a:xfrm>
        </p:spPr>
        <p:txBody>
          <a:bodyPr lIns="45720" rIns="45720" rtlCol="0">
            <a:normAutofit fontScale="90000"/>
          </a:bodyPr>
          <a:lstStyle/>
          <a:p>
            <a:pPr marL="484188" fontAlgn="auto">
              <a:spcAft>
                <a:spcPts val="0"/>
              </a:spcAft>
              <a:defRPr/>
            </a:pPr>
            <a:r>
              <a:rPr lang="ru-RU" sz="3900" b="1" i="1" dirty="0" smtClean="0">
                <a:solidFill>
                  <a:srgbClr val="C00000"/>
                </a:solidFill>
              </a:rPr>
              <a:t>5 сентября   </a:t>
            </a:r>
            <a:br>
              <a:rPr lang="ru-RU" sz="3900" b="1" i="1" dirty="0" smtClean="0">
                <a:solidFill>
                  <a:srgbClr val="C00000"/>
                </a:solidFill>
              </a:rPr>
            </a:br>
            <a:r>
              <a:rPr lang="ru-RU" sz="3900" b="1" i="1" dirty="0" smtClean="0">
                <a:solidFill>
                  <a:srgbClr val="C00000"/>
                </a:solidFill>
              </a:rPr>
              <a:t>1939 года </a:t>
            </a:r>
            <a:endParaRPr lang="ru-RU" sz="3900" dirty="0" smtClean="0">
              <a:solidFill>
                <a:srgbClr val="C00000"/>
              </a:solidFill>
            </a:endParaRPr>
          </a:p>
        </p:txBody>
      </p:sp>
      <p:pic>
        <p:nvPicPr>
          <p:cNvPr id="16387" name="Picture 2" descr="C:\Documents and Settings\Kate\Рабочий стол\05S0066i.bmp"/>
          <p:cNvPicPr>
            <a:picLocks noChangeAspect="1" noChangeArrowheads="1"/>
          </p:cNvPicPr>
          <p:nvPr/>
        </p:nvPicPr>
        <p:blipFill>
          <a:blip r:embed="rId2" cstate="print">
            <a:lum bright="-6000"/>
          </a:blip>
          <a:srcRect/>
          <a:stretch>
            <a:fillRect/>
          </a:stretch>
        </p:blipFill>
        <p:spPr bwMode="auto">
          <a:xfrm>
            <a:off x="152400" y="1752600"/>
            <a:ext cx="4381500" cy="4876800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16388" name="TextBox 5"/>
          <p:cNvSpPr txBox="1">
            <a:spLocks noChangeArrowheads="1"/>
          </p:cNvSpPr>
          <p:nvPr/>
        </p:nvSpPr>
        <p:spPr bwMode="auto">
          <a:xfrm>
            <a:off x="4572000" y="6324600"/>
            <a:ext cx="44069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C00000"/>
                </a:solidFill>
                <a:latin typeface="Arial" charset="0"/>
              </a:rPr>
              <a:t>Президент США  Франклин Рузвельт</a:t>
            </a:r>
          </a:p>
        </p:txBody>
      </p:sp>
      <p:pic>
        <p:nvPicPr>
          <p:cNvPr id="16389" name="Picture 6" descr="C:\Documents and Settings\Kate\Рабочий стол\EtatsUnis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52400"/>
            <a:ext cx="2674938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4800600" y="2651125"/>
            <a:ext cx="3886200" cy="3048000"/>
          </a:xfrm>
          <a:prstGeom prst="rect">
            <a:avLst/>
          </a:prstGeom>
          <a:solidFill>
            <a:schemeClr val="bg1"/>
          </a:solidFill>
          <a:ln w="76200">
            <a:solidFill>
              <a:srgbClr val="C0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3200" b="1">
                <a:solidFill>
                  <a:srgbClr val="C00000"/>
                </a:solidFill>
                <a:latin typeface="Arial" charset="0"/>
              </a:rPr>
              <a:t>Соединенные Штаты официально объявили о своем нейтралитете.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067050" y="152400"/>
            <a:ext cx="6076950" cy="1398588"/>
          </a:xfrm>
        </p:spPr>
        <p:txBody>
          <a:bodyPr lIns="45720" rIns="45720" rtlCol="0">
            <a:normAutofit fontScale="90000"/>
          </a:bodyPr>
          <a:lstStyle/>
          <a:p>
            <a:pPr marL="484188" fontAlgn="auto">
              <a:spcAft>
                <a:spcPts val="0"/>
              </a:spcAft>
              <a:defRPr/>
            </a:pPr>
            <a:r>
              <a:rPr lang="ru-RU" sz="3900" b="1" i="1" dirty="0" smtClean="0">
                <a:solidFill>
                  <a:srgbClr val="C00000"/>
                </a:solidFill>
              </a:rPr>
              <a:t>9 апреля 1940 года</a:t>
            </a:r>
            <a:r>
              <a:rPr lang="ru-RU" sz="3900" b="1" dirty="0" smtClean="0">
                <a:solidFill>
                  <a:srgbClr val="C00000"/>
                </a:solidFill>
              </a:rPr>
              <a:t> -  </a:t>
            </a:r>
            <a:br>
              <a:rPr lang="ru-RU" sz="3900" b="1" dirty="0" smtClean="0">
                <a:solidFill>
                  <a:srgbClr val="C00000"/>
                </a:solidFill>
              </a:rPr>
            </a:br>
            <a:r>
              <a:rPr lang="ru-RU" sz="3900" b="1" dirty="0" smtClean="0">
                <a:solidFill>
                  <a:srgbClr val="C00000"/>
                </a:solidFill>
              </a:rPr>
              <a:t>нападение Германии </a:t>
            </a:r>
            <a:br>
              <a:rPr lang="ru-RU" sz="3900" b="1" dirty="0" smtClean="0">
                <a:solidFill>
                  <a:srgbClr val="C00000"/>
                </a:solidFill>
              </a:rPr>
            </a:br>
            <a:r>
              <a:rPr lang="ru-RU" sz="3900" b="1" dirty="0" smtClean="0">
                <a:solidFill>
                  <a:srgbClr val="C00000"/>
                </a:solidFill>
              </a:rPr>
              <a:t>на Данию и Норвегию</a:t>
            </a:r>
          </a:p>
        </p:txBody>
      </p:sp>
      <p:pic>
        <p:nvPicPr>
          <p:cNvPr id="17411" name="Picture 1" descr="C:\Documents and Settings\Kate\Рабочий стол\Norw_ka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825" y="1785938"/>
            <a:ext cx="3257550" cy="4889500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17412" name="Picture 3" descr="http://im6-tub.yandex.net/i?id=9234753&amp;tov=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38" y="4857750"/>
            <a:ext cx="2643187" cy="1817688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17413" name="Picture 5" descr="http://im4-tub.yandex.net/i?id=2565002&amp;tov=4"/>
          <p:cNvPicPr>
            <a:picLocks noChangeAspect="1" noChangeArrowheads="1"/>
          </p:cNvPicPr>
          <p:nvPr/>
        </p:nvPicPr>
        <p:blipFill>
          <a:blip r:embed="rId4" cstate="print"/>
          <a:srcRect t="6363" b="12724"/>
          <a:stretch>
            <a:fillRect/>
          </a:stretch>
        </p:blipFill>
        <p:spPr bwMode="auto">
          <a:xfrm>
            <a:off x="3632200" y="4857750"/>
            <a:ext cx="2500313" cy="1817688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17414" name="Picture 7" descr="Картинка 8 из 58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06800" y="1785938"/>
            <a:ext cx="5394325" cy="2862262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17415" name="Picture 8" descr="C:\Documents and Settings\Kate\Рабочий стол\Norvege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800225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836613" y="530225"/>
            <a:ext cx="7392987" cy="1287463"/>
          </a:xfrm>
        </p:spPr>
        <p:txBody>
          <a:bodyPr lIns="45720" rIns="45720" rtlCol="0">
            <a:normAutofit fontScale="90000"/>
          </a:bodyPr>
          <a:lstStyle/>
          <a:p>
            <a:pPr marL="484188"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rgbClr val="C00000"/>
                </a:solidFill>
              </a:rPr>
              <a:t>10 мая 1940 года</a:t>
            </a:r>
            <a:r>
              <a:rPr lang="ru-RU" sz="3600" b="1" dirty="0" smtClean="0">
                <a:solidFill>
                  <a:srgbClr val="C00000"/>
                </a:solidFill>
              </a:rPr>
              <a:t/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</a:rPr>
              <a:t>вторжение Германии в Нидерланды, </a:t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</a:rPr>
              <a:t>Бельгию и Люксембург</a:t>
            </a:r>
            <a:endParaRPr lang="ru-RU" sz="3600" dirty="0" smtClean="0">
              <a:solidFill>
                <a:srgbClr val="C00000"/>
              </a:solidFill>
            </a:endParaRPr>
          </a:p>
        </p:txBody>
      </p:sp>
      <p:pic>
        <p:nvPicPr>
          <p:cNvPr id="18435" name="Picture 2" descr="Картинка 39 из 245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41675" y="2001838"/>
            <a:ext cx="5749925" cy="4356100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18436" name="Picture 5" descr="Картинка 9 из 18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lum bright="12000"/>
          </a:blip>
          <a:srcRect/>
          <a:stretch>
            <a:fillRect/>
          </a:stretch>
        </p:blipFill>
        <p:spPr bwMode="auto">
          <a:xfrm>
            <a:off x="220663" y="1965325"/>
            <a:ext cx="2752725" cy="4724400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18437" name="Picture 6" descr="C:\Documents and Settings\Kate\Рабочий стол\PaysBas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0000" y="76200"/>
            <a:ext cx="1441450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8" descr="http://www.atlasgeo.net/flags/animations/Belgique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2400" y="76200"/>
            <a:ext cx="1368425" cy="90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066800"/>
            <a:ext cx="8686800" cy="1133475"/>
          </a:xfrm>
        </p:spPr>
        <p:txBody>
          <a:bodyPr lIns="45720" rIns="45720" rtlCol="0">
            <a:normAutofit fontScale="90000"/>
          </a:bodyPr>
          <a:lstStyle/>
          <a:p>
            <a:pPr marL="484188"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rgbClr val="C00000"/>
                </a:solidFill>
              </a:rPr>
              <a:t>14 июня 1940 года</a:t>
            </a:r>
            <a:r>
              <a:rPr lang="ru-RU" sz="3600" b="1" dirty="0" smtClean="0">
                <a:solidFill>
                  <a:srgbClr val="C00000"/>
                </a:solidFill>
              </a:rPr>
              <a:t> – </a:t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</a:rPr>
              <a:t>взятие германскими войсками Парижа</a:t>
            </a:r>
            <a:endParaRPr lang="ru-RU" sz="3600" dirty="0" smtClean="0">
              <a:solidFill>
                <a:srgbClr val="C00000"/>
              </a:solidFill>
            </a:endParaRPr>
          </a:p>
        </p:txBody>
      </p:sp>
      <p:pic>
        <p:nvPicPr>
          <p:cNvPr id="19459" name="Picture 2" descr="Картинка 1 из 18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743200"/>
            <a:ext cx="4914900" cy="3810000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19460" name="Picture 7" descr="http://www.atlasgeo.net/flags/animations/France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" y="152400"/>
            <a:ext cx="21431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7"/>
          <p:cNvPicPr>
            <a:picLocks noChangeAspect="1" noChangeArrowheads="1"/>
          </p:cNvPicPr>
          <p:nvPr/>
        </p:nvPicPr>
        <p:blipFill>
          <a:blip r:embed="rId5" cstate="print"/>
          <a:srcRect r="3922"/>
          <a:stretch>
            <a:fillRect/>
          </a:stretch>
        </p:blipFill>
        <p:spPr bwMode="auto">
          <a:xfrm>
            <a:off x="5105400" y="2743200"/>
            <a:ext cx="3886200" cy="3843338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600200"/>
            <a:ext cx="4648200" cy="3938588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  <a:effectLst/>
        </p:spPr>
      </p:pic>
      <p:sp>
        <p:nvSpPr>
          <p:cNvPr id="20483" name="Rectangle 5"/>
          <p:cNvSpPr>
            <a:spLocks noChangeArrowheads="1"/>
          </p:cNvSpPr>
          <p:nvPr/>
        </p:nvSpPr>
        <p:spPr bwMode="auto">
          <a:xfrm>
            <a:off x="381000" y="146050"/>
            <a:ext cx="8458200" cy="1200150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 u="sng">
                <a:solidFill>
                  <a:srgbClr val="C00000"/>
                </a:solidFill>
                <a:latin typeface="Arial" charset="0"/>
              </a:rPr>
              <a:t>9 июля по 30 октября 1940 г. – </a:t>
            </a:r>
            <a:r>
              <a:rPr lang="en-US" sz="2400" b="1" u="sng">
                <a:solidFill>
                  <a:srgbClr val="C00000"/>
                </a:solidFill>
                <a:latin typeface="Arial" charset="0"/>
              </a:rPr>
              <a:t>“</a:t>
            </a:r>
            <a:r>
              <a:rPr lang="ru-RU" sz="2400" b="1" u="sng">
                <a:solidFill>
                  <a:srgbClr val="C00000"/>
                </a:solidFill>
                <a:latin typeface="Arial" charset="0"/>
              </a:rPr>
              <a:t>битва за </a:t>
            </a:r>
            <a:r>
              <a:rPr lang="en-US" sz="2400" b="1" u="sng">
                <a:solidFill>
                  <a:srgbClr val="C00000"/>
                </a:solidFill>
                <a:latin typeface="Arial" charset="0"/>
              </a:rPr>
              <a:t>Англию”</a:t>
            </a:r>
            <a:r>
              <a:rPr lang="ru-RU" sz="2400" b="1">
                <a:solidFill>
                  <a:srgbClr val="C00000"/>
                </a:solidFill>
                <a:latin typeface="Arial" charset="0"/>
              </a:rPr>
              <a:t> — </a:t>
            </a:r>
          </a:p>
          <a:p>
            <a:pPr algn="ctr"/>
            <a:r>
              <a:rPr lang="ru-RU" sz="2400" b="1">
                <a:solidFill>
                  <a:srgbClr val="C00000"/>
                </a:solidFill>
                <a:latin typeface="Arial" charset="0"/>
              </a:rPr>
              <a:t>крупнейшее авиационное сражение </a:t>
            </a:r>
          </a:p>
          <a:p>
            <a:pPr algn="ctr"/>
            <a:r>
              <a:rPr lang="ru-RU" sz="2400" b="1">
                <a:solidFill>
                  <a:srgbClr val="C00000"/>
                </a:solidFill>
                <a:latin typeface="Arial" charset="0"/>
              </a:rPr>
              <a:t>Второй мировой войны.</a:t>
            </a:r>
          </a:p>
        </p:txBody>
      </p:sp>
      <p:sp>
        <p:nvSpPr>
          <p:cNvPr id="20484" name="Rectangle 6"/>
          <p:cNvSpPr>
            <a:spLocks noChangeArrowheads="1"/>
          </p:cNvSpPr>
          <p:nvPr/>
        </p:nvSpPr>
        <p:spPr bwMode="auto">
          <a:xfrm>
            <a:off x="457200" y="5713413"/>
            <a:ext cx="419100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b="1">
                <a:solidFill>
                  <a:srgbClr val="C00000"/>
                </a:solidFill>
              </a:rPr>
              <a:t>План операции «Морской лев» - </a:t>
            </a:r>
          </a:p>
          <a:p>
            <a:pPr algn="ctr"/>
            <a:r>
              <a:rPr lang="ru-RU" b="1">
                <a:solidFill>
                  <a:srgbClr val="C00000"/>
                </a:solidFill>
              </a:rPr>
              <a:t>вторжение в Великобританию </a:t>
            </a:r>
          </a:p>
          <a:p>
            <a:pPr algn="ctr"/>
            <a:r>
              <a:rPr lang="ru-RU" b="1">
                <a:solidFill>
                  <a:srgbClr val="C00000"/>
                </a:solidFill>
              </a:rPr>
              <a:t>с моря и воздуха. </a:t>
            </a:r>
          </a:p>
        </p:txBody>
      </p:sp>
      <p:pic>
        <p:nvPicPr>
          <p:cNvPr id="20485" name="Picture 7"/>
          <p:cNvPicPr>
            <a:picLocks noChangeAspect="1" noChangeArrowheads="1"/>
          </p:cNvPicPr>
          <p:nvPr/>
        </p:nvPicPr>
        <p:blipFill>
          <a:blip r:embed="rId3" cstate="print">
            <a:lum bright="12000"/>
          </a:blip>
          <a:srcRect/>
          <a:stretch>
            <a:fillRect/>
          </a:stretch>
        </p:blipFill>
        <p:spPr bwMode="auto">
          <a:xfrm>
            <a:off x="5105400" y="1600200"/>
            <a:ext cx="3886200" cy="2874963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  <a:effectLst/>
        </p:spPr>
      </p:pic>
      <p:sp>
        <p:nvSpPr>
          <p:cNvPr id="20486" name="Rectangle 10"/>
          <p:cNvSpPr>
            <a:spLocks noChangeArrowheads="1"/>
          </p:cNvSpPr>
          <p:nvPr/>
        </p:nvSpPr>
        <p:spPr bwMode="auto">
          <a:xfrm>
            <a:off x="6019800" y="4724400"/>
            <a:ext cx="2344738" cy="646113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C00000"/>
                </a:solidFill>
              </a:rPr>
              <a:t>Наблюдатель на </a:t>
            </a:r>
            <a:endParaRPr lang="en-US" b="1">
              <a:solidFill>
                <a:srgbClr val="C00000"/>
              </a:solidFill>
            </a:endParaRPr>
          </a:p>
          <a:p>
            <a:r>
              <a:rPr lang="ru-RU" b="1">
                <a:solidFill>
                  <a:srgbClr val="C00000"/>
                </a:solidFill>
              </a:rPr>
              <a:t>крыше в Лондоне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533400"/>
            <a:ext cx="8229600" cy="1676400"/>
          </a:xfrm>
          <a:ln w="76200">
            <a:solidFill>
              <a:srgbClr val="C00000"/>
            </a:solidFill>
          </a:ln>
        </p:spPr>
        <p:txBody>
          <a:bodyPr/>
          <a:lstStyle/>
          <a:p>
            <a:r>
              <a:rPr lang="en-US" sz="2800" b="1" smtClean="0">
                <a:solidFill>
                  <a:srgbClr val="C00000"/>
                </a:solidFill>
                <a:latin typeface="Arial" charset="0"/>
                <a:cs typeface="Arial" charset="0"/>
              </a:rPr>
              <a:t>27 сентября 1940 г. – “Тройственный пакт” – Берлинский военно-политический союз между Германией, Италией и Японией</a:t>
            </a:r>
            <a:endParaRPr lang="ru-RU" sz="2800" b="1" smtClean="0">
              <a:solidFill>
                <a:srgbClr val="C00000"/>
              </a:solidFill>
              <a:latin typeface="Arial" charset="0"/>
              <a:cs typeface="Arial" charset="0"/>
            </a:endParaRPr>
          </a:p>
        </p:txBody>
      </p:sp>
      <p:pic>
        <p:nvPicPr>
          <p:cNvPr id="2150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2238" y="2840038"/>
            <a:ext cx="4248150" cy="2857500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  <a:effectLst/>
        </p:spPr>
      </p:pic>
      <p:pic>
        <p:nvPicPr>
          <p:cNvPr id="2150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18038" y="2819400"/>
            <a:ext cx="4343400" cy="2844800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/>
          <p:cNvPicPr>
            <a:picLocks noChangeAspect="1" noChangeArrowheads="1"/>
          </p:cNvPicPr>
          <p:nvPr/>
        </p:nvPicPr>
        <p:blipFill>
          <a:blip r:embed="rId2" cstate="print"/>
          <a:srcRect r="909" b="4324"/>
          <a:stretch>
            <a:fillRect/>
          </a:stretch>
        </p:blipFill>
        <p:spPr bwMode="auto">
          <a:xfrm>
            <a:off x="685800" y="1931988"/>
            <a:ext cx="7924800" cy="4926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099" name="Rectangle 5"/>
          <p:cNvSpPr>
            <a:spLocks noChangeArrowheads="1"/>
          </p:cNvSpPr>
          <p:nvPr/>
        </p:nvSpPr>
        <p:spPr bwMode="auto">
          <a:xfrm>
            <a:off x="152400" y="0"/>
            <a:ext cx="8839200" cy="990600"/>
          </a:xfrm>
          <a:prstGeom prst="rect">
            <a:avLst/>
          </a:prstGeom>
          <a:noFill/>
          <a:ln w="76200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 u="sng">
                <a:solidFill>
                  <a:srgbClr val="CC0000"/>
                </a:solidFill>
                <a:hlinkClick r:id="rId3" action="ppaction://hlinkfile"/>
              </a:rPr>
              <a:t>Сентябрь 1938 года – Мюнхенское соглашение</a:t>
            </a:r>
            <a:r>
              <a:rPr lang="ru-RU" sz="2000" b="1">
                <a:solidFill>
                  <a:srgbClr val="CC0000"/>
                </a:solidFill>
                <a:hlinkClick r:id="rId3" action="ppaction://hlinkfile"/>
              </a:rPr>
              <a:t> –</a:t>
            </a:r>
            <a:r>
              <a:rPr lang="ru-RU" sz="2000" b="1">
                <a:solidFill>
                  <a:srgbClr val="000099"/>
                </a:solidFill>
                <a:hlinkClick r:id="rId3" action="ppaction://hlinkfile"/>
              </a:rPr>
              <a:t> </a:t>
            </a:r>
            <a:endParaRPr lang="ru-RU" sz="2000" b="1">
              <a:solidFill>
                <a:srgbClr val="000099"/>
              </a:solidFill>
            </a:endParaRPr>
          </a:p>
          <a:p>
            <a:pPr algn="ctr"/>
            <a:r>
              <a:rPr lang="ru-RU" sz="2000" b="1">
                <a:solidFill>
                  <a:srgbClr val="000099"/>
                </a:solidFill>
              </a:rPr>
              <a:t>согласие Англии и Франции на отторжение от </a:t>
            </a:r>
          </a:p>
          <a:p>
            <a:pPr algn="ctr"/>
            <a:r>
              <a:rPr lang="ru-RU" sz="2000" b="1">
                <a:solidFill>
                  <a:srgbClr val="000099"/>
                </a:solidFill>
              </a:rPr>
              <a:t>Чехословакии Судетской области и присоединение ее к Германии </a:t>
            </a:r>
          </a:p>
        </p:txBody>
      </p:sp>
      <p:sp>
        <p:nvSpPr>
          <p:cNvPr id="4100" name="Rectangle 6"/>
          <p:cNvSpPr>
            <a:spLocks noChangeArrowheads="1"/>
          </p:cNvSpPr>
          <p:nvPr/>
        </p:nvSpPr>
        <p:spPr bwMode="auto">
          <a:xfrm>
            <a:off x="152400" y="1219200"/>
            <a:ext cx="8839200" cy="762000"/>
          </a:xfrm>
          <a:prstGeom prst="rect">
            <a:avLst/>
          </a:prstGeom>
          <a:noFill/>
          <a:ln w="76200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>
                <a:solidFill>
                  <a:srgbClr val="000099"/>
                </a:solidFill>
              </a:rPr>
              <a:t>Мюнхенское соглашение окончательно закрепило курс </a:t>
            </a:r>
          </a:p>
          <a:p>
            <a:pPr algn="ctr"/>
            <a:r>
              <a:rPr lang="ru-RU" sz="2000" b="1">
                <a:solidFill>
                  <a:srgbClr val="000099"/>
                </a:solidFill>
              </a:rPr>
              <a:t>западных держав на </a:t>
            </a:r>
            <a:r>
              <a:rPr lang="ru-RU" sz="2000" b="1">
                <a:solidFill>
                  <a:srgbClr val="C00000"/>
                </a:solidFill>
              </a:rPr>
              <a:t>«умиротворение» фашистских агрессоров</a:t>
            </a:r>
            <a:r>
              <a:rPr lang="ru-RU" sz="2000" b="1">
                <a:solidFill>
                  <a:srgbClr val="000099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997075" y="609600"/>
            <a:ext cx="6896100" cy="1398588"/>
          </a:xfrm>
        </p:spPr>
        <p:txBody>
          <a:bodyPr lIns="45720" rIns="45720" rtlCol="0">
            <a:normAutofit fontScale="90000"/>
          </a:bodyPr>
          <a:lstStyle/>
          <a:p>
            <a:pPr marL="484188" fontAlgn="auto">
              <a:spcAft>
                <a:spcPts val="0"/>
              </a:spcAft>
              <a:defRPr/>
            </a:pPr>
            <a:r>
              <a:rPr lang="ru-RU" sz="3900" b="1" i="1" dirty="0" smtClean="0">
                <a:solidFill>
                  <a:srgbClr val="C00000"/>
                </a:solidFill>
              </a:rPr>
              <a:t>12 октября 1940 года</a:t>
            </a:r>
            <a:r>
              <a:rPr lang="ru-RU" sz="3900" b="1" dirty="0" smtClean="0">
                <a:solidFill>
                  <a:srgbClr val="C00000"/>
                </a:solidFill>
              </a:rPr>
              <a:t> -  </a:t>
            </a:r>
            <a:br>
              <a:rPr lang="ru-RU" sz="3900" b="1" dirty="0" smtClean="0">
                <a:solidFill>
                  <a:srgbClr val="C00000"/>
                </a:solidFill>
              </a:rPr>
            </a:br>
            <a:r>
              <a:rPr lang="ru-RU" sz="3900" b="1" dirty="0" smtClean="0">
                <a:solidFill>
                  <a:srgbClr val="C00000"/>
                </a:solidFill>
              </a:rPr>
              <a:t>вступление германских войск </a:t>
            </a:r>
            <a:r>
              <a:rPr lang="en-US" sz="3900" b="1" dirty="0" smtClean="0">
                <a:solidFill>
                  <a:srgbClr val="C00000"/>
                </a:solidFill>
              </a:rPr>
              <a:t>   </a:t>
            </a:r>
            <a:r>
              <a:rPr lang="ru-RU" sz="3900" b="1" dirty="0" smtClean="0">
                <a:solidFill>
                  <a:srgbClr val="C00000"/>
                </a:solidFill>
              </a:rPr>
              <a:t>в Румынию</a:t>
            </a:r>
            <a:endParaRPr lang="ru-RU" sz="3900" dirty="0" smtClean="0">
              <a:solidFill>
                <a:srgbClr val="C00000"/>
              </a:solidFill>
            </a:endParaRPr>
          </a:p>
        </p:txBody>
      </p:sp>
      <p:pic>
        <p:nvPicPr>
          <p:cNvPr id="22531" name="Picture 5" descr="Картинка 1 из 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 b="7838"/>
          <a:stretch>
            <a:fillRect/>
          </a:stretch>
        </p:blipFill>
        <p:spPr bwMode="auto">
          <a:xfrm>
            <a:off x="152400" y="2357438"/>
            <a:ext cx="8763000" cy="3575050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22532" name="Picture 5" descr="C:\Documents and Settings\Kate\Рабочий стол\Roumanie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6688" y="304800"/>
            <a:ext cx="1952625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85800" y="304800"/>
            <a:ext cx="8229600" cy="1143000"/>
          </a:xfrm>
        </p:spPr>
        <p:txBody>
          <a:bodyPr lIns="45720" rIns="45720" rtlCol="0">
            <a:normAutofit fontScale="90000"/>
          </a:bodyPr>
          <a:lstStyle/>
          <a:p>
            <a:pPr marL="484188" fontAlgn="auto">
              <a:spcAft>
                <a:spcPts val="0"/>
              </a:spcAft>
              <a:defRPr/>
            </a:pPr>
            <a:r>
              <a:rPr lang="ru-RU" sz="3900" b="1" i="1" dirty="0" smtClean="0">
                <a:solidFill>
                  <a:srgbClr val="C00000"/>
                </a:solidFill>
              </a:rPr>
              <a:t>6 апреля 1941</a:t>
            </a:r>
            <a:r>
              <a:rPr lang="en-US" sz="3900" b="1" i="1" dirty="0" smtClean="0">
                <a:solidFill>
                  <a:srgbClr val="C00000"/>
                </a:solidFill>
              </a:rPr>
              <a:t> </a:t>
            </a:r>
            <a:r>
              <a:rPr lang="ru-RU" sz="3900" b="1" i="1" dirty="0" smtClean="0">
                <a:solidFill>
                  <a:srgbClr val="C00000"/>
                </a:solidFill>
              </a:rPr>
              <a:t>года</a:t>
            </a:r>
            <a:r>
              <a:rPr lang="ru-RU" sz="3900" b="1" dirty="0" smtClean="0">
                <a:solidFill>
                  <a:srgbClr val="C00000"/>
                </a:solidFill>
              </a:rPr>
              <a:t> -   </a:t>
            </a:r>
            <a:br>
              <a:rPr lang="ru-RU" sz="3900" b="1" dirty="0" smtClean="0">
                <a:solidFill>
                  <a:srgbClr val="C00000"/>
                </a:solidFill>
              </a:rPr>
            </a:br>
            <a:r>
              <a:rPr lang="ru-RU" sz="3900" b="1" dirty="0" smtClean="0">
                <a:solidFill>
                  <a:srgbClr val="C00000"/>
                </a:solidFill>
              </a:rPr>
              <a:t>Германия напала на Югославию</a:t>
            </a:r>
          </a:p>
        </p:txBody>
      </p:sp>
      <p:sp>
        <p:nvSpPr>
          <p:cNvPr id="23555" name="Прямоугольник 4"/>
          <p:cNvSpPr>
            <a:spLocks noChangeArrowheads="1"/>
          </p:cNvSpPr>
          <p:nvPr/>
        </p:nvSpPr>
        <p:spPr bwMode="auto">
          <a:xfrm>
            <a:off x="228600" y="4953000"/>
            <a:ext cx="3962400" cy="1477963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i="1">
                <a:solidFill>
                  <a:srgbClr val="C00000"/>
                </a:solidFill>
                <a:latin typeface="Arial" charset="0"/>
              </a:rPr>
              <a:t>17 апреля 1941 года</a:t>
            </a:r>
            <a:endParaRPr lang="ru-RU" b="1">
              <a:solidFill>
                <a:srgbClr val="C00000"/>
              </a:solidFill>
              <a:latin typeface="Arial" charset="0"/>
            </a:endParaRPr>
          </a:p>
          <a:p>
            <a:pPr algn="ctr"/>
            <a:r>
              <a:rPr lang="ru-RU" b="1">
                <a:solidFill>
                  <a:srgbClr val="C00000"/>
                </a:solidFill>
                <a:latin typeface="Arial" charset="0"/>
              </a:rPr>
              <a:t>В Белграде был подписан </a:t>
            </a:r>
            <a:endParaRPr lang="en-US" b="1">
              <a:solidFill>
                <a:srgbClr val="C00000"/>
              </a:solidFill>
              <a:latin typeface="Arial" charset="0"/>
            </a:endParaRPr>
          </a:p>
          <a:p>
            <a:pPr algn="ctr"/>
            <a:r>
              <a:rPr lang="ru-RU" b="1">
                <a:solidFill>
                  <a:srgbClr val="C00000"/>
                </a:solidFill>
                <a:latin typeface="Arial" charset="0"/>
              </a:rPr>
              <a:t>Акт о безоговорочной капитуляции югославской армии.</a:t>
            </a:r>
          </a:p>
        </p:txBody>
      </p:sp>
      <p:pic>
        <p:nvPicPr>
          <p:cNvPr id="23556" name="Picture 2" descr="Картинка 11 из 74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3200" y="1789113"/>
            <a:ext cx="4327525" cy="2890837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23557" name="Picture 4" descr="Картинка 8 из 74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24400" y="1828800"/>
            <a:ext cx="4191000" cy="2876550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181600" y="2133600"/>
            <a:ext cx="3733800" cy="3657600"/>
          </a:xfrm>
        </p:spPr>
        <p:txBody>
          <a:bodyPr lIns="45720" rIns="45720"/>
          <a:lstStyle/>
          <a:p>
            <a:pPr marL="484188"/>
            <a:r>
              <a:rPr lang="ru-RU" sz="3900" b="1" i="1" smtClean="0">
                <a:solidFill>
                  <a:srgbClr val="C00000"/>
                </a:solidFill>
              </a:rPr>
              <a:t>27 апреля     1941 года -  </a:t>
            </a:r>
            <a:r>
              <a:rPr lang="ru-RU" sz="3900" b="1" smtClean="0">
                <a:solidFill>
                  <a:srgbClr val="C00000"/>
                </a:solidFill>
              </a:rPr>
              <a:t/>
            </a:r>
            <a:br>
              <a:rPr lang="ru-RU" sz="3900" b="1" smtClean="0">
                <a:solidFill>
                  <a:srgbClr val="C00000"/>
                </a:solidFill>
              </a:rPr>
            </a:br>
            <a:r>
              <a:rPr lang="ru-RU" sz="3900" b="1" smtClean="0">
                <a:solidFill>
                  <a:srgbClr val="C00000"/>
                </a:solidFill>
              </a:rPr>
              <a:t>немцы вступили в Афины.</a:t>
            </a:r>
            <a:endParaRPr lang="ru-RU" sz="3900" smtClean="0">
              <a:solidFill>
                <a:srgbClr val="C00000"/>
              </a:solidFill>
            </a:endParaRPr>
          </a:p>
        </p:txBody>
      </p:sp>
      <p:pic>
        <p:nvPicPr>
          <p:cNvPr id="24579" name="Picture 2" descr="http://upload.wikimedia.org/wikipedia/commons/3/3b/Bundesarchiv_Bild_101I-164-0389-23A,_Athen,_Hissen_der_Hakenkreuzflag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050"/>
            <a:ext cx="4953000" cy="6815138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24580" name="Picture 5" descr="http://www.atlasgeo.net/flags/animations/Grece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86600" y="76200"/>
            <a:ext cx="1952625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239713" y="5334000"/>
            <a:ext cx="8686800" cy="1327150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rgbClr val="C00000"/>
                </a:solidFill>
                <a:latin typeface="Arial" charset="0"/>
              </a:rPr>
              <a:t>Осуществление СССР условий </a:t>
            </a:r>
          </a:p>
          <a:p>
            <a:pPr algn="ctr"/>
            <a:r>
              <a:rPr lang="ru-RU" sz="2800" b="1">
                <a:solidFill>
                  <a:srgbClr val="C00000"/>
                </a:solidFill>
                <a:latin typeface="Arial" charset="0"/>
              </a:rPr>
              <a:t>секретных протоколов</a:t>
            </a:r>
          </a:p>
          <a:p>
            <a:pPr algn="ctr"/>
            <a:r>
              <a:rPr lang="ru-RU" sz="2800" b="1">
                <a:solidFill>
                  <a:srgbClr val="C00000"/>
                </a:solidFill>
                <a:latin typeface="Arial" charset="0"/>
              </a:rPr>
              <a:t>пакта Риббентропа-Молотова:</a:t>
            </a:r>
          </a:p>
        </p:txBody>
      </p:sp>
      <p:sp>
        <p:nvSpPr>
          <p:cNvPr id="25603" name="AutoShape 3"/>
          <p:cNvSpPr>
            <a:spLocks noChangeArrowheads="1"/>
          </p:cNvSpPr>
          <p:nvPr/>
        </p:nvSpPr>
        <p:spPr bwMode="auto">
          <a:xfrm>
            <a:off x="163513" y="3232150"/>
            <a:ext cx="8763000" cy="1981200"/>
          </a:xfrm>
          <a:prstGeom prst="downArrowCallout">
            <a:avLst>
              <a:gd name="adj1" fmla="val 77691"/>
              <a:gd name="adj2" fmla="val 77711"/>
              <a:gd name="adj3" fmla="val 16667"/>
              <a:gd name="adj4" fmla="val 66667"/>
            </a:avLst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u="sng">
                <a:solidFill>
                  <a:srgbClr val="C00000"/>
                </a:solidFill>
                <a:latin typeface="Arial" charset="0"/>
              </a:rPr>
              <a:t>1 сентября 1939 года </a:t>
            </a:r>
          </a:p>
          <a:p>
            <a:pPr algn="ctr"/>
            <a:r>
              <a:rPr lang="ru-RU" sz="2800" b="1">
                <a:solidFill>
                  <a:srgbClr val="C00000"/>
                </a:solidFill>
                <a:latin typeface="Arial" charset="0"/>
              </a:rPr>
              <a:t>– нападение Германии на Польшу </a:t>
            </a:r>
          </a:p>
          <a:p>
            <a:pPr algn="ctr"/>
            <a:r>
              <a:rPr lang="ru-RU" sz="2800" b="1">
                <a:solidFill>
                  <a:srgbClr val="C00000"/>
                </a:solidFill>
                <a:latin typeface="Arial" charset="0"/>
              </a:rPr>
              <a:t>–начало Второй мировой войны.</a:t>
            </a:r>
          </a:p>
        </p:txBody>
      </p:sp>
      <p:pic>
        <p:nvPicPr>
          <p:cNvPr id="4" name="Picture 5" descr="Картинка 4 из 175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 b="5074"/>
          <a:stretch>
            <a:fillRect/>
          </a:stretch>
        </p:blipFill>
        <p:spPr bwMode="auto">
          <a:xfrm>
            <a:off x="2209800" y="152400"/>
            <a:ext cx="4419600" cy="2935288"/>
          </a:xfrm>
          <a:prstGeom prst="rect">
            <a:avLst/>
          </a:prstGeom>
          <a:noFill/>
          <a:ln w="57150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304800" y="111125"/>
            <a:ext cx="8686800" cy="1489075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>
                <a:solidFill>
                  <a:srgbClr val="C00000"/>
                </a:solidFill>
                <a:latin typeface="Arial" charset="0"/>
              </a:rPr>
              <a:t>17 сентября 1939 года </a:t>
            </a:r>
            <a:r>
              <a:rPr lang="ru-RU" sz="2000" b="1">
                <a:solidFill>
                  <a:srgbClr val="000099"/>
                </a:solidFill>
                <a:latin typeface="Arial" charset="0"/>
              </a:rPr>
              <a:t>– Красная Армия взяла </a:t>
            </a:r>
          </a:p>
          <a:p>
            <a:pPr algn="ctr"/>
            <a:r>
              <a:rPr lang="ru-RU" sz="2000" b="1">
                <a:solidFill>
                  <a:srgbClr val="000099"/>
                </a:solidFill>
                <a:latin typeface="Arial" charset="0"/>
              </a:rPr>
              <a:t>под свой контроль Западную Украину и Западную Белоруссию,</a:t>
            </a:r>
          </a:p>
          <a:p>
            <a:pPr algn="ctr"/>
            <a:r>
              <a:rPr lang="ru-RU" sz="2000" b="1">
                <a:solidFill>
                  <a:srgbClr val="000099"/>
                </a:solidFill>
                <a:latin typeface="Arial" charset="0"/>
              </a:rPr>
              <a:t>а в ноябре они законодательно были включены</a:t>
            </a:r>
          </a:p>
          <a:p>
            <a:pPr algn="ctr"/>
            <a:r>
              <a:rPr lang="ru-RU" sz="2000" b="1">
                <a:solidFill>
                  <a:srgbClr val="000099"/>
                </a:solidFill>
                <a:latin typeface="Arial" charset="0"/>
              </a:rPr>
              <a:t>в состав Белорусской и Украинской СССР.</a:t>
            </a:r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152400" y="1798638"/>
            <a:ext cx="8839200" cy="1096962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>
                <a:solidFill>
                  <a:srgbClr val="C00000"/>
                </a:solidFill>
                <a:latin typeface="Arial" charset="0"/>
              </a:rPr>
              <a:t>28 сентября 1939 г. – </a:t>
            </a:r>
            <a:r>
              <a:rPr lang="ru-RU" sz="2000" b="1" u="sng">
                <a:solidFill>
                  <a:srgbClr val="C00000"/>
                </a:solidFill>
                <a:latin typeface="Arial" charset="0"/>
              </a:rPr>
              <a:t>Московский договор «О дружбе и границе»</a:t>
            </a:r>
            <a:r>
              <a:rPr lang="ru-RU" sz="2000" b="1">
                <a:solidFill>
                  <a:srgbClr val="C00000"/>
                </a:solidFill>
                <a:latin typeface="Arial" charset="0"/>
              </a:rPr>
              <a:t> </a:t>
            </a:r>
          </a:p>
          <a:p>
            <a:pPr algn="ctr"/>
            <a:r>
              <a:rPr lang="ru-RU" sz="2000" b="1">
                <a:solidFill>
                  <a:srgbClr val="000099"/>
                </a:solidFill>
                <a:latin typeface="Arial" charset="0"/>
              </a:rPr>
              <a:t>и новые секретные протоколы, в которых были уточнены </a:t>
            </a:r>
          </a:p>
          <a:p>
            <a:pPr algn="ctr"/>
            <a:r>
              <a:rPr lang="ru-RU" sz="2000" b="1">
                <a:solidFill>
                  <a:srgbClr val="000099"/>
                </a:solidFill>
                <a:latin typeface="Arial" charset="0"/>
              </a:rPr>
              <a:t>сферы интересов двух стран. </a:t>
            </a:r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2" cstate="print">
            <a:lum bright="-6000"/>
          </a:blip>
          <a:srcRect/>
          <a:stretch>
            <a:fillRect/>
          </a:stretch>
        </p:blipFill>
        <p:spPr bwMode="auto">
          <a:xfrm>
            <a:off x="152400" y="3124200"/>
            <a:ext cx="4267200" cy="2798763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0" y="6156325"/>
            <a:ext cx="9144000" cy="549275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C00000"/>
                </a:solidFill>
              </a:rPr>
              <a:t>22 сентября 1939 г. </a:t>
            </a:r>
            <a:r>
              <a:rPr lang="ru-RU" b="1">
                <a:solidFill>
                  <a:srgbClr val="000099"/>
                </a:solidFill>
              </a:rPr>
              <a:t>–совместный парад Красной Армии и немцев в Бресте</a:t>
            </a:r>
          </a:p>
        </p:txBody>
      </p:sp>
      <p:pic>
        <p:nvPicPr>
          <p:cNvPr id="26630" name="Picture 6"/>
          <p:cNvPicPr>
            <a:picLocks noChangeAspect="1" noChangeArrowheads="1"/>
          </p:cNvPicPr>
          <p:nvPr/>
        </p:nvPicPr>
        <p:blipFill>
          <a:blip r:embed="rId3" cstate="print">
            <a:lum bright="6000" contrast="6000"/>
          </a:blip>
          <a:srcRect/>
          <a:stretch>
            <a:fillRect/>
          </a:stretch>
        </p:blipFill>
        <p:spPr bwMode="auto">
          <a:xfrm>
            <a:off x="4724400" y="3124200"/>
            <a:ext cx="4327525" cy="2803525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5"/>
          <p:cNvSpPr txBox="1">
            <a:spLocks noChangeArrowheads="1"/>
          </p:cNvSpPr>
          <p:nvPr/>
        </p:nvSpPr>
        <p:spPr bwMode="auto">
          <a:xfrm>
            <a:off x="152400" y="228600"/>
            <a:ext cx="8839200" cy="5262563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/>
            <a:r>
              <a:rPr lang="ru-RU" sz="2800" b="1">
                <a:solidFill>
                  <a:srgbClr val="C00000"/>
                </a:solidFill>
                <a:latin typeface="Arial" charset="0"/>
              </a:rPr>
              <a:t>Договор Германии и СССР от 28 сентября 1939 г</a:t>
            </a:r>
            <a:r>
              <a:rPr lang="en-US" sz="2800" b="1">
                <a:solidFill>
                  <a:srgbClr val="C00000"/>
                </a:solidFill>
                <a:latin typeface="Arial" charset="0"/>
              </a:rPr>
              <a:t>.</a:t>
            </a:r>
            <a:r>
              <a:rPr lang="ru-RU" sz="2800" b="1">
                <a:solidFill>
                  <a:srgbClr val="C00000"/>
                </a:solidFill>
                <a:latin typeface="Arial" charset="0"/>
              </a:rPr>
              <a:t> «О дружбе и границе» предусматривал:</a:t>
            </a:r>
          </a:p>
          <a:p>
            <a:pPr marL="342900" indent="-342900">
              <a:buFontTx/>
              <a:buAutoNum type="arabicPeriod"/>
            </a:pPr>
            <a:r>
              <a:rPr lang="ru-RU" sz="2800" b="1">
                <a:solidFill>
                  <a:srgbClr val="000099"/>
                </a:solidFill>
                <a:latin typeface="Arial" charset="0"/>
              </a:rPr>
              <a:t> Прекращение антифашистской пропаганды в СССР и антикоммунистической пропаганды в Германии, </a:t>
            </a:r>
          </a:p>
          <a:p>
            <a:pPr marL="342900" indent="-342900">
              <a:buFontTx/>
              <a:buAutoNum type="arabicPeriod"/>
            </a:pPr>
            <a:r>
              <a:rPr lang="ru-RU" sz="2800" b="1">
                <a:solidFill>
                  <a:srgbClr val="000099"/>
                </a:solidFill>
                <a:latin typeface="Arial" charset="0"/>
              </a:rPr>
              <a:t> Налаживание дружеских отношений во всех областях общественной жизни, </a:t>
            </a:r>
          </a:p>
          <a:p>
            <a:pPr marL="342900" indent="-342900">
              <a:buFontTx/>
              <a:buAutoNum type="arabicPeriod"/>
            </a:pPr>
            <a:r>
              <a:rPr lang="ru-RU" sz="2800" b="1">
                <a:solidFill>
                  <a:srgbClr val="000099"/>
                </a:solidFill>
                <a:latin typeface="Arial" charset="0"/>
              </a:rPr>
              <a:t> Установление общей советско-германской границы примерно по «линии Керзона» (по рекам Западный Буг и Нарев). </a:t>
            </a:r>
          </a:p>
          <a:p>
            <a:pPr marL="342900" indent="-342900" algn="ctr"/>
            <a:r>
              <a:rPr lang="ru-RU" sz="2800" b="1" u="sng">
                <a:solidFill>
                  <a:srgbClr val="C00000"/>
                </a:solidFill>
                <a:latin typeface="Arial" charset="0"/>
              </a:rPr>
              <a:t>По существу договор закреплял ликвидацию </a:t>
            </a:r>
            <a:r>
              <a:rPr lang="en-US" sz="2800" b="1" u="sng">
                <a:solidFill>
                  <a:srgbClr val="C00000"/>
                </a:solidFill>
                <a:latin typeface="Arial" charset="0"/>
              </a:rPr>
              <a:t>П</a:t>
            </a:r>
            <a:r>
              <a:rPr lang="ru-RU" sz="2800" b="1" u="sng">
                <a:solidFill>
                  <a:srgbClr val="C00000"/>
                </a:solidFill>
                <a:latin typeface="Arial" charset="0"/>
              </a:rPr>
              <a:t>ольского государства.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52400" y="5867400"/>
            <a:ext cx="8839200" cy="838200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en-US" sz="2400" b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есна</a:t>
            </a:r>
            <a:r>
              <a:rPr lang="en-US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1940 г. </a:t>
            </a:r>
            <a:r>
              <a:rPr lang="en-US" sz="24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– 22 </a:t>
            </a:r>
            <a:r>
              <a:rPr lang="en-US" sz="2400" b="1" dirty="0" err="1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тыс</a:t>
            </a:r>
            <a:r>
              <a:rPr lang="en-US" sz="24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n-US" sz="2400" b="1" dirty="0" err="1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польских</a:t>
            </a:r>
            <a:r>
              <a:rPr lang="en-US" sz="24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офицеров</a:t>
            </a:r>
            <a:r>
              <a:rPr lang="en-US" sz="24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 и </a:t>
            </a:r>
            <a:r>
              <a:rPr lang="en-US" sz="2400" b="1" dirty="0" err="1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солдат</a:t>
            </a:r>
            <a:r>
              <a:rPr lang="en-US" sz="24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b="1" dirty="0" err="1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попавших</a:t>
            </a:r>
            <a:r>
              <a:rPr lang="en-US" sz="24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 в </a:t>
            </a:r>
            <a:r>
              <a:rPr lang="en-US" sz="2400" b="1" dirty="0" err="1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плен</a:t>
            </a:r>
            <a:r>
              <a:rPr lang="en-US" sz="24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b="1" dirty="0" err="1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были</a:t>
            </a:r>
            <a:r>
              <a:rPr lang="en-US" sz="24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уничтожены</a:t>
            </a:r>
            <a:r>
              <a:rPr lang="en-US" sz="24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силами</a:t>
            </a:r>
            <a:r>
              <a:rPr lang="en-US" sz="24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 НКВД.</a:t>
            </a:r>
            <a:endParaRPr lang="ru-RU" sz="24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Прямая со стрелкой 3"/>
          <p:cNvCxnSpPr>
            <a:stCxn id="27650" idx="2"/>
            <a:endCxn id="2" idx="0"/>
          </p:cNvCxnSpPr>
          <p:nvPr/>
        </p:nvCxnSpPr>
        <p:spPr>
          <a:xfrm>
            <a:off x="4572000" y="5491163"/>
            <a:ext cx="0" cy="376237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3"/>
          <p:cNvSpPr>
            <a:spLocks noChangeArrowheads="1"/>
          </p:cNvSpPr>
          <p:nvPr/>
        </p:nvSpPr>
        <p:spPr bwMode="auto">
          <a:xfrm>
            <a:off x="152400" y="152400"/>
            <a:ext cx="6019800" cy="1981200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>
                <a:solidFill>
                  <a:srgbClr val="C00000"/>
                </a:solidFill>
                <a:latin typeface="Arial" charset="0"/>
              </a:rPr>
              <a:t>30 ноября 1939 г. – 12 марта 1940 г.</a:t>
            </a:r>
            <a:r>
              <a:rPr lang="ru-RU" sz="2400" b="1">
                <a:solidFill>
                  <a:srgbClr val="C00000"/>
                </a:solidFill>
                <a:latin typeface="Arial" charset="0"/>
              </a:rPr>
              <a:t> – </a:t>
            </a:r>
          </a:p>
          <a:p>
            <a:pPr algn="ctr"/>
            <a:r>
              <a:rPr lang="ru-RU" sz="2400" b="1">
                <a:solidFill>
                  <a:srgbClr val="C00000"/>
                </a:solidFill>
                <a:latin typeface="Arial" charset="0"/>
              </a:rPr>
              <a:t>советско-финляндская война –</a:t>
            </a:r>
          </a:p>
          <a:p>
            <a:pPr algn="ctr"/>
            <a:r>
              <a:rPr lang="ru-RU" sz="2400" b="1">
                <a:solidFill>
                  <a:srgbClr val="C00000"/>
                </a:solidFill>
                <a:latin typeface="Arial" charset="0"/>
              </a:rPr>
              <a:t>присоединение к СССР Карельского </a:t>
            </a:r>
          </a:p>
          <a:p>
            <a:pPr algn="ctr"/>
            <a:r>
              <a:rPr lang="ru-RU" sz="2400" b="1">
                <a:solidFill>
                  <a:srgbClr val="C00000"/>
                </a:solidFill>
                <a:latin typeface="Arial" charset="0"/>
              </a:rPr>
              <a:t>перешейка и северного побережья </a:t>
            </a:r>
          </a:p>
          <a:p>
            <a:pPr algn="ctr"/>
            <a:r>
              <a:rPr lang="ru-RU" sz="2400" b="1">
                <a:solidFill>
                  <a:srgbClr val="C00000"/>
                </a:solidFill>
                <a:latin typeface="Arial" charset="0"/>
              </a:rPr>
              <a:t>Ладожского озера</a:t>
            </a:r>
          </a:p>
        </p:txBody>
      </p:sp>
      <p:pic>
        <p:nvPicPr>
          <p:cNvPr id="28675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4613" y="152400"/>
            <a:ext cx="2536825" cy="3276600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28676" name="Rectangle 7"/>
          <p:cNvSpPr>
            <a:spLocks noChangeArrowheads="1"/>
          </p:cNvSpPr>
          <p:nvPr/>
        </p:nvSpPr>
        <p:spPr bwMode="auto">
          <a:xfrm>
            <a:off x="76200" y="2362200"/>
            <a:ext cx="4343400" cy="3970338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u="sng">
                <a:solidFill>
                  <a:srgbClr val="C00000"/>
                </a:solidFill>
                <a:latin typeface="Arial" charset="0"/>
              </a:rPr>
              <a:t>Значение советско-финляндской войны:</a:t>
            </a:r>
          </a:p>
          <a:p>
            <a:r>
              <a:rPr lang="ru-RU" b="1">
                <a:solidFill>
                  <a:srgbClr val="000099"/>
                </a:solidFill>
                <a:latin typeface="Arial" charset="0"/>
              </a:rPr>
              <a:t>1) война выявила</a:t>
            </a:r>
            <a:r>
              <a:rPr lang="ru-RU" b="1" u="sng">
                <a:solidFill>
                  <a:srgbClr val="000099"/>
                </a:solidFill>
                <a:latin typeface="Arial" charset="0"/>
              </a:rPr>
              <a:t> много серьезных недостатков</a:t>
            </a:r>
            <a:r>
              <a:rPr lang="ru-RU" b="1">
                <a:solidFill>
                  <a:srgbClr val="000099"/>
                </a:solidFill>
                <a:latin typeface="Arial" charset="0"/>
              </a:rPr>
              <a:t> и в боевой подготовке войск, и в их оснащении.</a:t>
            </a:r>
          </a:p>
          <a:p>
            <a:r>
              <a:rPr lang="ru-RU" b="1">
                <a:solidFill>
                  <a:srgbClr val="000099"/>
                </a:solidFill>
                <a:latin typeface="Arial" charset="0"/>
              </a:rPr>
              <a:t>2) спешно назначенные на высшие командные должности </a:t>
            </a:r>
            <a:r>
              <a:rPr lang="ru-RU" b="1" u="sng">
                <a:solidFill>
                  <a:srgbClr val="000099"/>
                </a:solidFill>
                <a:latin typeface="Arial" charset="0"/>
              </a:rPr>
              <a:t>командиры </a:t>
            </a:r>
            <a:r>
              <a:rPr lang="ru-RU" b="1">
                <a:solidFill>
                  <a:srgbClr val="000099"/>
                </a:solidFill>
                <a:latin typeface="Arial" charset="0"/>
              </a:rPr>
              <a:t>среднего звена, взамен репрессированных в 1937-1938 гг. руководящих кадров Красной Армии, </a:t>
            </a:r>
            <a:r>
              <a:rPr lang="ru-RU" b="1" u="sng">
                <a:solidFill>
                  <a:srgbClr val="000099"/>
                </a:solidFill>
                <a:latin typeface="Arial" charset="0"/>
              </a:rPr>
              <a:t>продемонстрировали низкие навыки управления войсками и организации боевых действий.</a:t>
            </a:r>
          </a:p>
        </p:txBody>
      </p:sp>
      <p:sp>
        <p:nvSpPr>
          <p:cNvPr id="28677" name="Rectangle 8"/>
          <p:cNvSpPr>
            <a:spLocks noChangeArrowheads="1"/>
          </p:cNvSpPr>
          <p:nvPr/>
        </p:nvSpPr>
        <p:spPr bwMode="auto">
          <a:xfrm>
            <a:off x="4572000" y="3581400"/>
            <a:ext cx="4419600" cy="2862263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u="sng">
                <a:solidFill>
                  <a:srgbClr val="C00000"/>
                </a:solidFill>
                <a:latin typeface="Arial" charset="0"/>
              </a:rPr>
              <a:t>Последствия советско-финляндской войны для внешнеполитического положения СССР:</a:t>
            </a:r>
          </a:p>
          <a:p>
            <a:r>
              <a:rPr lang="ru-RU" b="1">
                <a:solidFill>
                  <a:srgbClr val="000099"/>
                </a:solidFill>
                <a:latin typeface="Arial" charset="0"/>
              </a:rPr>
              <a:t>1) Советский Союз исключен из Лиги Наций как государство-агрессор (1939 г.). </a:t>
            </a:r>
          </a:p>
          <a:p>
            <a:r>
              <a:rPr lang="ru-RU" b="1">
                <a:solidFill>
                  <a:srgbClr val="000099"/>
                </a:solidFill>
                <a:latin typeface="Arial" charset="0"/>
              </a:rPr>
              <a:t>2) О</a:t>
            </a:r>
            <a:r>
              <a:rPr lang="en-US" b="1">
                <a:solidFill>
                  <a:srgbClr val="000099"/>
                </a:solidFill>
                <a:latin typeface="Arial" charset="0"/>
              </a:rPr>
              <a:t>сень 1940 г. – немецкие войска вошли в Финляндию. </a:t>
            </a:r>
          </a:p>
          <a:p>
            <a:r>
              <a:rPr lang="ru-RU" b="1">
                <a:solidFill>
                  <a:srgbClr val="000099"/>
                </a:solidFill>
                <a:latin typeface="Arial" charset="0"/>
              </a:rPr>
              <a:t>3) Гитлер был убежден в слабости Красной Армии.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301625" y="152400"/>
            <a:ext cx="8458200" cy="1143000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u="sng">
                <a:solidFill>
                  <a:srgbClr val="C00000"/>
                </a:solidFill>
                <a:latin typeface="Arial" charset="0"/>
              </a:rPr>
              <a:t>1939-1940 гг.</a:t>
            </a:r>
            <a:r>
              <a:rPr lang="ru-RU" sz="3200" b="1">
                <a:solidFill>
                  <a:srgbClr val="C00000"/>
                </a:solidFill>
                <a:latin typeface="Arial" charset="0"/>
              </a:rPr>
              <a:t> – </a:t>
            </a:r>
            <a:r>
              <a:rPr lang="ru-RU" sz="3200" b="1">
                <a:solidFill>
                  <a:srgbClr val="000099"/>
                </a:solidFill>
                <a:latin typeface="Arial" charset="0"/>
              </a:rPr>
              <a:t>присоединение Литвы, </a:t>
            </a:r>
          </a:p>
          <a:p>
            <a:pPr algn="ctr"/>
            <a:r>
              <a:rPr lang="ru-RU" sz="3200" b="1">
                <a:solidFill>
                  <a:srgbClr val="000099"/>
                </a:solidFill>
                <a:latin typeface="Arial" charset="0"/>
              </a:rPr>
              <a:t>Латвии и Эстонии к СССР.</a:t>
            </a:r>
          </a:p>
        </p:txBody>
      </p:sp>
      <p:sp>
        <p:nvSpPr>
          <p:cNvPr id="29699" name="Rectangle 5"/>
          <p:cNvSpPr>
            <a:spLocks noChangeArrowheads="1"/>
          </p:cNvSpPr>
          <p:nvPr/>
        </p:nvSpPr>
        <p:spPr bwMode="auto">
          <a:xfrm>
            <a:off x="301625" y="1524000"/>
            <a:ext cx="8566150" cy="1524000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u="sng">
                <a:solidFill>
                  <a:srgbClr val="C00000"/>
                </a:solidFill>
                <a:latin typeface="Arial" charset="0"/>
              </a:rPr>
              <a:t>Июнь 1940 г.</a:t>
            </a:r>
            <a:r>
              <a:rPr lang="ru-RU" sz="3200" b="1">
                <a:solidFill>
                  <a:srgbClr val="C00000"/>
                </a:solidFill>
                <a:latin typeface="Arial" charset="0"/>
              </a:rPr>
              <a:t> – </a:t>
            </a:r>
            <a:r>
              <a:rPr lang="ru-RU" sz="3200" b="1">
                <a:solidFill>
                  <a:srgbClr val="000099"/>
                </a:solidFill>
                <a:latin typeface="Arial" charset="0"/>
              </a:rPr>
              <a:t>отторжение от Румынии </a:t>
            </a:r>
          </a:p>
          <a:p>
            <a:pPr algn="ctr"/>
            <a:r>
              <a:rPr lang="ru-RU" sz="3200" b="1">
                <a:solidFill>
                  <a:srgbClr val="000099"/>
                </a:solidFill>
                <a:latin typeface="Arial" charset="0"/>
              </a:rPr>
              <a:t>Бессарабии и Северной Буковины</a:t>
            </a:r>
          </a:p>
          <a:p>
            <a:pPr algn="ctr"/>
            <a:r>
              <a:rPr lang="ru-RU" sz="3200" b="1">
                <a:solidFill>
                  <a:srgbClr val="000099"/>
                </a:solidFill>
                <a:latin typeface="Arial" charset="0"/>
              </a:rPr>
              <a:t>и присоединение их к СССР.</a:t>
            </a:r>
          </a:p>
        </p:txBody>
      </p:sp>
      <p:pic>
        <p:nvPicPr>
          <p:cNvPr id="2970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3271838"/>
            <a:ext cx="4648200" cy="2667000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  <a:effectLst/>
        </p:spPr>
      </p:pic>
      <p:pic>
        <p:nvPicPr>
          <p:cNvPr id="2970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57775" y="3271838"/>
            <a:ext cx="3810000" cy="2667000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  <a:effectLst/>
        </p:spPr>
      </p:pic>
      <p:sp>
        <p:nvSpPr>
          <p:cNvPr id="29702" name="Прямоугольник 9"/>
          <p:cNvSpPr>
            <a:spLocks noChangeArrowheads="1"/>
          </p:cNvSpPr>
          <p:nvPr/>
        </p:nvSpPr>
        <p:spPr bwMode="auto">
          <a:xfrm>
            <a:off x="5045075" y="6019800"/>
            <a:ext cx="38354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>
                <a:solidFill>
                  <a:srgbClr val="000099"/>
                </a:solidFill>
                <a:latin typeface="Arial" charset="0"/>
                <a:cs typeface="Arial" charset="0"/>
              </a:rPr>
              <a:t>Кишинев. 28 июня 1940 года</a:t>
            </a:r>
            <a:r>
              <a:rPr lang="en-US" sz="1400" b="1">
                <a:solidFill>
                  <a:srgbClr val="000099"/>
                </a:solidFill>
                <a:latin typeface="Arial" charset="0"/>
                <a:cs typeface="Arial" charset="0"/>
              </a:rPr>
              <a:t>.</a:t>
            </a:r>
            <a:r>
              <a:rPr lang="ru-RU" sz="1400" b="1">
                <a:solidFill>
                  <a:srgbClr val="000099"/>
                </a:solidFill>
                <a:latin typeface="Arial" charset="0"/>
                <a:cs typeface="Arial" charset="0"/>
              </a:rPr>
              <a:t> </a:t>
            </a:r>
            <a:r>
              <a:rPr lang="en-US" sz="1400" b="1">
                <a:solidFill>
                  <a:srgbClr val="000099"/>
                </a:solidFill>
                <a:latin typeface="Arial" charset="0"/>
                <a:cs typeface="Arial" charset="0"/>
              </a:rPr>
              <a:t>Т</a:t>
            </a:r>
            <a:r>
              <a:rPr lang="ru-RU" sz="1400" b="1">
                <a:solidFill>
                  <a:srgbClr val="000099"/>
                </a:solidFill>
                <a:latin typeface="Arial" charset="0"/>
                <a:cs typeface="Arial" charset="0"/>
              </a:rPr>
              <a:t>ысячи людей вышли на улицы, чтобы встретить Красную Армию.</a:t>
            </a:r>
          </a:p>
        </p:txBody>
      </p:sp>
      <p:sp>
        <p:nvSpPr>
          <p:cNvPr id="29703" name="Прямоугольник 10"/>
          <p:cNvSpPr>
            <a:spLocks noChangeArrowheads="1"/>
          </p:cNvSpPr>
          <p:nvPr/>
        </p:nvSpPr>
        <p:spPr bwMode="auto">
          <a:xfrm>
            <a:off x="152400" y="6096000"/>
            <a:ext cx="4572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>
                <a:solidFill>
                  <a:srgbClr val="000099"/>
                </a:solidFill>
              </a:rPr>
              <a:t>Рижане встречают советски</a:t>
            </a:r>
            <a:r>
              <a:rPr lang="en-US" sz="1400" b="1">
                <a:solidFill>
                  <a:srgbClr val="000099"/>
                </a:solidFill>
              </a:rPr>
              <a:t>е войска </a:t>
            </a:r>
          </a:p>
          <a:p>
            <a:pPr algn="ctr"/>
            <a:r>
              <a:rPr lang="ru-RU" sz="1400" b="1">
                <a:solidFill>
                  <a:srgbClr val="000099"/>
                </a:solidFill>
              </a:rPr>
              <a:t>летом 1940 г.</a:t>
            </a:r>
            <a:endParaRPr lang="ru-RU" sz="1400" b="1">
              <a:solidFill>
                <a:srgbClr val="000099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9fed5b8c899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8600"/>
            <a:ext cx="9144000" cy="646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SSH21"/>
          <p:cNvPicPr>
            <a:picLocks noChangeAspect="1" noChangeArrowheads="1"/>
          </p:cNvPicPr>
          <p:nvPr/>
        </p:nvPicPr>
        <p:blipFill>
          <a:blip r:embed="rId3" cstate="print"/>
          <a:srcRect l="9045" t="11157" r="1181" b="1115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8" descr="45vqdi-pb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4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00400" y="112713"/>
            <a:ext cx="5791200" cy="5449887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8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lang="en-US" sz="2800" b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оябрь</a:t>
            </a:r>
            <a:r>
              <a:rPr lang="en-US" sz="28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1940 г. </a:t>
            </a:r>
            <a:r>
              <a:rPr lang="en-US" sz="28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en-US" sz="2800" b="1" dirty="0" err="1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визит</a:t>
            </a:r>
            <a:r>
              <a:rPr lang="en-US" sz="28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 В. </a:t>
            </a:r>
            <a:r>
              <a:rPr lang="en-US" sz="2800" b="1" dirty="0" err="1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Молотова</a:t>
            </a:r>
            <a:r>
              <a:rPr lang="en-US" sz="28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 в </a:t>
            </a:r>
            <a:r>
              <a:rPr lang="en-US" sz="2800" b="1" dirty="0" err="1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Берлин</a:t>
            </a:r>
            <a:r>
              <a:rPr lang="en-US" sz="28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defRPr/>
            </a:pPr>
            <a:r>
              <a:rPr lang="en-US" sz="2800" b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Сталин</a:t>
            </a:r>
            <a:r>
              <a:rPr lang="en-US" sz="28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добивается</a:t>
            </a:r>
            <a:r>
              <a:rPr lang="en-US" sz="28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от</a:t>
            </a:r>
            <a:r>
              <a:rPr lang="en-US" sz="28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Гитлера</a:t>
            </a:r>
            <a:r>
              <a:rPr lang="en-US" sz="28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marL="514350" indent="-514350">
              <a:buFont typeface="+mj-lt"/>
              <a:buAutoNum type="arabicParenR"/>
              <a:defRPr/>
            </a:pPr>
            <a:r>
              <a:rPr lang="en-US" sz="2800" b="1" dirty="0" err="1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согласия</a:t>
            </a:r>
            <a:r>
              <a:rPr lang="en-US" sz="28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на</a:t>
            </a:r>
            <a:r>
              <a:rPr lang="en-US" sz="28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вывод</a:t>
            </a:r>
            <a:r>
              <a:rPr lang="en-US" sz="28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немецких</a:t>
            </a:r>
            <a:r>
              <a:rPr lang="en-US" sz="28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войск</a:t>
            </a:r>
            <a:r>
              <a:rPr lang="en-US" sz="28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из</a:t>
            </a:r>
            <a:r>
              <a:rPr lang="en-US" sz="28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Финляндии</a:t>
            </a:r>
            <a:r>
              <a:rPr lang="en-US" sz="28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,</a:t>
            </a:r>
          </a:p>
          <a:p>
            <a:pPr marL="514350" indent="-514350">
              <a:buFont typeface="+mj-lt"/>
              <a:buAutoNum type="arabicParenR"/>
              <a:defRPr/>
            </a:pPr>
            <a:r>
              <a:rPr lang="en-US" sz="2800" b="1" dirty="0" err="1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признания</a:t>
            </a:r>
            <a:r>
              <a:rPr lang="en-US" sz="28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сферой</a:t>
            </a:r>
            <a:r>
              <a:rPr lang="en-US" sz="28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интересов</a:t>
            </a:r>
            <a:r>
              <a:rPr lang="en-US" sz="28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 СССР </a:t>
            </a:r>
            <a:r>
              <a:rPr lang="en-US" sz="2800" b="1" dirty="0" err="1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Болгарию</a:t>
            </a:r>
            <a:r>
              <a:rPr lang="en-US" sz="28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,</a:t>
            </a:r>
          </a:p>
          <a:p>
            <a:pPr marL="514350" indent="-514350">
              <a:buFont typeface="+mj-lt"/>
              <a:buAutoNum type="arabicParenR"/>
              <a:defRPr/>
            </a:pPr>
            <a:r>
              <a:rPr lang="en-US" sz="2800" b="1" dirty="0" err="1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согласия</a:t>
            </a:r>
            <a:r>
              <a:rPr lang="en-US" sz="28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на</a:t>
            </a:r>
            <a:r>
              <a:rPr lang="en-US" sz="28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строительство</a:t>
            </a:r>
            <a:r>
              <a:rPr lang="en-US" sz="28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советской</a:t>
            </a:r>
            <a:r>
              <a:rPr lang="en-US" sz="28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военной</a:t>
            </a:r>
            <a:r>
              <a:rPr lang="en-US" sz="28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базы</a:t>
            </a:r>
            <a:r>
              <a:rPr lang="en-US" sz="28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 в </a:t>
            </a:r>
            <a:r>
              <a:rPr lang="en-US" sz="2800" b="1" dirty="0" err="1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районе</a:t>
            </a:r>
            <a:r>
              <a:rPr lang="en-US" sz="28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Босфора</a:t>
            </a:r>
            <a:r>
              <a:rPr lang="en-US" sz="28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 и </a:t>
            </a:r>
            <a:r>
              <a:rPr lang="en-US" sz="2800" b="1" dirty="0" err="1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Дарданелл</a:t>
            </a:r>
            <a:r>
              <a:rPr lang="en-US" sz="28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2800" b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00400" y="5715000"/>
            <a:ext cx="5791200" cy="990600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C00000"/>
                </a:solidFill>
              </a:rPr>
              <a:t>С</a:t>
            </a:r>
            <a:r>
              <a:rPr lang="en-US" sz="3200" b="1" dirty="0" err="1">
                <a:solidFill>
                  <a:srgbClr val="C00000"/>
                </a:solidFill>
              </a:rPr>
              <a:t>оветские</a:t>
            </a:r>
            <a:r>
              <a:rPr lang="en-US" sz="3200" b="1" dirty="0">
                <a:solidFill>
                  <a:srgbClr val="C00000"/>
                </a:solidFill>
              </a:rPr>
              <a:t> </a:t>
            </a:r>
            <a:r>
              <a:rPr lang="en-US" sz="3200" b="1" dirty="0" err="1">
                <a:solidFill>
                  <a:srgbClr val="C00000"/>
                </a:solidFill>
              </a:rPr>
              <a:t>предложения</a:t>
            </a:r>
            <a:r>
              <a:rPr lang="en-US" sz="3200" b="1" dirty="0">
                <a:solidFill>
                  <a:srgbClr val="C00000"/>
                </a:solidFill>
              </a:rPr>
              <a:t> </a:t>
            </a:r>
            <a:r>
              <a:rPr lang="en-US" sz="3200" b="1" dirty="0" err="1">
                <a:solidFill>
                  <a:srgbClr val="C00000"/>
                </a:solidFill>
              </a:rPr>
              <a:t>остались</a:t>
            </a:r>
            <a:r>
              <a:rPr lang="en-US" sz="3200" b="1" dirty="0">
                <a:solidFill>
                  <a:srgbClr val="C00000"/>
                </a:solidFill>
              </a:rPr>
              <a:t> </a:t>
            </a:r>
            <a:r>
              <a:rPr lang="en-US" sz="3200" b="1" dirty="0" err="1">
                <a:solidFill>
                  <a:srgbClr val="C00000"/>
                </a:solidFill>
              </a:rPr>
              <a:t>без</a:t>
            </a:r>
            <a:r>
              <a:rPr lang="en-US" sz="3200" b="1" dirty="0">
                <a:solidFill>
                  <a:srgbClr val="C00000"/>
                </a:solidFill>
              </a:rPr>
              <a:t> </a:t>
            </a:r>
            <a:r>
              <a:rPr lang="en-US" sz="3200" b="1" dirty="0" err="1">
                <a:solidFill>
                  <a:srgbClr val="C00000"/>
                </a:solidFill>
              </a:rPr>
              <a:t>ответа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3277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9225" y="2119313"/>
            <a:ext cx="2898775" cy="2355850"/>
          </a:xfrm>
          <a:prstGeom prst="rect">
            <a:avLst/>
          </a:prstGeom>
          <a:noFill/>
          <a:ln w="38100">
            <a:solidFill>
              <a:srgbClr val="C00000"/>
            </a:solidFill>
            <a:miter lim="800000"/>
            <a:headEnd/>
            <a:tailEnd/>
          </a:ln>
          <a:effectLst/>
        </p:spPr>
      </p:pic>
      <p:pic>
        <p:nvPicPr>
          <p:cNvPr id="3277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4938" y="4586288"/>
            <a:ext cx="2898775" cy="2119312"/>
          </a:xfrm>
          <a:prstGeom prst="rect">
            <a:avLst/>
          </a:prstGeom>
          <a:noFill/>
          <a:ln w="38100">
            <a:solidFill>
              <a:srgbClr val="C00000"/>
            </a:solidFill>
            <a:miter lim="800000"/>
            <a:headEnd/>
            <a:tailEnd/>
          </a:ln>
          <a:effectLst/>
        </p:spPr>
      </p:pic>
      <p:pic>
        <p:nvPicPr>
          <p:cNvPr id="3277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9225" y="112713"/>
            <a:ext cx="2898775" cy="1924050"/>
          </a:xfrm>
          <a:prstGeom prst="rect">
            <a:avLst/>
          </a:prstGeom>
          <a:noFill/>
          <a:ln w="38100">
            <a:solidFill>
              <a:srgbClr val="C0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5562600" y="152400"/>
            <a:ext cx="3352800" cy="914400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C00000"/>
                </a:solidFill>
                <a:latin typeface="Arial" charset="0"/>
              </a:rPr>
              <a:t>Декабрь 1940 г. – </a:t>
            </a:r>
          </a:p>
          <a:p>
            <a:pPr algn="ctr"/>
            <a:r>
              <a:rPr lang="en-US" sz="2400" b="1">
                <a:solidFill>
                  <a:srgbClr val="C00000"/>
                </a:solidFill>
                <a:latin typeface="Arial" charset="0"/>
              </a:rPr>
              <a:t>п</a:t>
            </a:r>
            <a:r>
              <a:rPr lang="ru-RU" sz="2400" b="1">
                <a:solidFill>
                  <a:srgbClr val="C00000"/>
                </a:solidFill>
                <a:latin typeface="Arial" charset="0"/>
              </a:rPr>
              <a:t>лан «Барбаросса»</a:t>
            </a:r>
          </a:p>
        </p:txBody>
      </p:sp>
      <p:pic>
        <p:nvPicPr>
          <p:cNvPr id="33795" name="Picture 4" descr="Картинка 135 из 266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1279525"/>
            <a:ext cx="2406650" cy="2911475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 t="6398" r="56967" b="35513"/>
          <a:stretch>
            <a:fillRect/>
          </a:stretch>
        </p:blipFill>
        <p:spPr bwMode="auto">
          <a:xfrm>
            <a:off x="152400" y="268288"/>
            <a:ext cx="5192713" cy="3922712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0" y="4367213"/>
            <a:ext cx="9056688" cy="2492375"/>
          </a:xfrm>
          <a:prstGeom prst="rect">
            <a:avLst/>
          </a:prstGeom>
          <a:ln w="76200">
            <a:solidFill>
              <a:srgbClr val="C00000"/>
            </a:solidFill>
          </a:ln>
        </p:spPr>
        <p:txBody>
          <a:bodyPr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rgbClr val="0000FF"/>
              </a:buClr>
              <a:buSzPct val="65000"/>
              <a:defRPr/>
            </a:pP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План «Барбаросса», </a:t>
            </a: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составленный </a:t>
            </a: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с учетом </a:t>
            </a: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опыта </a:t>
            </a: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войны в Европе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rgbClr val="0000FF"/>
              </a:buClr>
              <a:buSzPct val="65000"/>
              <a:defRPr/>
            </a:pP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предусматривал </a:t>
            </a: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проведение 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«молниеносной 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войны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».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rgbClr val="0000FF"/>
              </a:buClr>
              <a:buSzPct val="65000"/>
              <a:defRPr/>
            </a:pP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Германская армия </a:t>
            </a: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должна </a:t>
            </a: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была наступать </a:t>
            </a: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3 </a:t>
            </a: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группами: группа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rgbClr val="0000FF"/>
              </a:buClr>
              <a:buSzPct val="65000"/>
              <a:defRPr/>
            </a:pP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«Север» - на Ленинград,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rgbClr val="0000FF"/>
              </a:buClr>
              <a:buSzPct val="65000"/>
              <a:defRPr/>
            </a:pP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«Центр» - на Москву,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rgbClr val="0000FF"/>
              </a:buClr>
              <a:buSzPct val="65000"/>
              <a:defRPr/>
            </a:pP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«Юг» - на Украину.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rgbClr val="0000FF"/>
              </a:buClr>
              <a:buSzPct val="65000"/>
              <a:defRPr/>
            </a:pP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За 6 недель предполагалось </a:t>
            </a: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разгромить </a:t>
            </a: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Красную Армию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rgbClr val="0000FF"/>
              </a:buClr>
              <a:buSzPct val="65000"/>
              <a:defRPr/>
            </a:pP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и выйти на линию </a:t>
            </a: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Архангельск </a:t>
            </a: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-  Астрахань.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5486400" y="152400"/>
            <a:ext cx="2819400" cy="533400"/>
          </a:xfrm>
          <a:prstGeom prst="rect">
            <a:avLst/>
          </a:prstGeom>
          <a:solidFill>
            <a:schemeClr val="bg1"/>
          </a:solidFill>
          <a:ln w="76200">
            <a:solidFill>
              <a:srgbClr val="C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C00000"/>
                </a:solidFill>
                <a:latin typeface="Arial" charset="0"/>
              </a:rPr>
              <a:t>Накануне войны</a:t>
            </a:r>
          </a:p>
        </p:txBody>
      </p:sp>
      <p:pic>
        <p:nvPicPr>
          <p:cNvPr id="34819" name="Picture 3" descr="Картинка 73 из 266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3352800"/>
            <a:ext cx="4572000" cy="3113088"/>
          </a:xfrm>
          <a:prstGeom prst="rect">
            <a:avLst/>
          </a:prstGeom>
          <a:solidFill>
            <a:schemeClr val="bg1"/>
          </a:solidFill>
          <a:ln w="76200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34820" name="Picture 4" descr="ju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381000"/>
            <a:ext cx="4495800" cy="2593975"/>
          </a:xfrm>
          <a:prstGeom prst="rect">
            <a:avLst/>
          </a:prstGeom>
          <a:solidFill>
            <a:schemeClr val="bg1"/>
          </a:solidFill>
          <a:ln w="76200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4953000" y="838200"/>
            <a:ext cx="3962400" cy="5867400"/>
          </a:xfrm>
          <a:prstGeom prst="rect">
            <a:avLst/>
          </a:prstGeom>
          <a:solidFill>
            <a:schemeClr val="bg1"/>
          </a:solidFill>
          <a:ln w="76200">
            <a:solidFill>
              <a:srgbClr val="C00000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000" b="1">
                <a:solidFill>
                  <a:srgbClr val="000099"/>
                </a:solidFill>
                <a:latin typeface="Arial" charset="0"/>
              </a:rPr>
              <a:t>К границам СССР были </a:t>
            </a:r>
          </a:p>
          <a:p>
            <a:r>
              <a:rPr lang="ru-RU" sz="2000" b="1">
                <a:solidFill>
                  <a:srgbClr val="000099"/>
                </a:solidFill>
                <a:latin typeface="Arial" charset="0"/>
              </a:rPr>
              <a:t>стянуты отборные немецкие </a:t>
            </a:r>
          </a:p>
          <a:p>
            <a:r>
              <a:rPr lang="ru-RU" sz="2000" b="1">
                <a:solidFill>
                  <a:srgbClr val="000099"/>
                </a:solidFill>
                <a:latin typeface="Arial" charset="0"/>
              </a:rPr>
              <a:t>войска, получившие богатый</a:t>
            </a:r>
          </a:p>
          <a:p>
            <a:r>
              <a:rPr lang="ru-RU" sz="2000" b="1">
                <a:solidFill>
                  <a:srgbClr val="000099"/>
                </a:solidFill>
                <a:latin typeface="Arial" charset="0"/>
              </a:rPr>
              <a:t>боевой опыт ведения </a:t>
            </a:r>
          </a:p>
          <a:p>
            <a:r>
              <a:rPr lang="ru-RU" sz="2000" b="1">
                <a:solidFill>
                  <a:srgbClr val="000099"/>
                </a:solidFill>
                <a:latin typeface="Arial" charset="0"/>
              </a:rPr>
              <a:t>молниеносной войны,</a:t>
            </a:r>
          </a:p>
          <a:p>
            <a:r>
              <a:rPr lang="ru-RU" sz="2000" b="1">
                <a:solidFill>
                  <a:srgbClr val="000099"/>
                </a:solidFill>
                <a:latin typeface="Arial" charset="0"/>
              </a:rPr>
              <a:t>имевшие на вооружении</a:t>
            </a:r>
          </a:p>
          <a:p>
            <a:r>
              <a:rPr lang="ru-RU" sz="2000" b="1">
                <a:solidFill>
                  <a:srgbClr val="000099"/>
                </a:solidFill>
                <a:latin typeface="Arial" charset="0"/>
              </a:rPr>
              <a:t>первоклассную по тем </a:t>
            </a:r>
          </a:p>
          <a:p>
            <a:r>
              <a:rPr lang="ru-RU" sz="2000" b="1">
                <a:solidFill>
                  <a:srgbClr val="000099"/>
                </a:solidFill>
                <a:latin typeface="Arial" charset="0"/>
              </a:rPr>
              <a:t>временам технику.</a:t>
            </a:r>
          </a:p>
          <a:p>
            <a:r>
              <a:rPr lang="ru-RU" sz="2000" b="1">
                <a:solidFill>
                  <a:srgbClr val="000099"/>
                </a:solidFill>
                <a:latin typeface="Arial" charset="0"/>
              </a:rPr>
              <a:t>Подчинив экономику</a:t>
            </a:r>
          </a:p>
          <a:p>
            <a:r>
              <a:rPr lang="ru-RU" sz="2000" b="1">
                <a:solidFill>
                  <a:srgbClr val="000099"/>
                </a:solidFill>
                <a:latin typeface="Arial" charset="0"/>
              </a:rPr>
              <a:t>захваченных и союзных</a:t>
            </a:r>
          </a:p>
          <a:p>
            <a:r>
              <a:rPr lang="ru-RU" sz="2000" b="1">
                <a:solidFill>
                  <a:srgbClr val="000099"/>
                </a:solidFill>
                <a:latin typeface="Arial" charset="0"/>
              </a:rPr>
              <a:t>стран, Германия</a:t>
            </a:r>
          </a:p>
          <a:p>
            <a:r>
              <a:rPr lang="ru-RU" sz="2000" b="1">
                <a:solidFill>
                  <a:srgbClr val="000099"/>
                </a:solidFill>
                <a:latin typeface="Arial" charset="0"/>
              </a:rPr>
              <a:t>располагала огромным </a:t>
            </a:r>
          </a:p>
          <a:p>
            <a:r>
              <a:rPr lang="ru-RU" sz="2000" b="1">
                <a:solidFill>
                  <a:srgbClr val="000099"/>
                </a:solidFill>
                <a:latin typeface="Arial" charset="0"/>
              </a:rPr>
              <a:t>количеством вооружения,</a:t>
            </a:r>
          </a:p>
          <a:p>
            <a:r>
              <a:rPr lang="ru-RU" sz="2000" b="1">
                <a:solidFill>
                  <a:srgbClr val="000099"/>
                </a:solidFill>
                <a:latin typeface="Arial" charset="0"/>
              </a:rPr>
              <a:t>боевой техники, запасов</a:t>
            </a:r>
          </a:p>
          <a:p>
            <a:r>
              <a:rPr lang="ru-RU" sz="2000" b="1">
                <a:solidFill>
                  <a:srgbClr val="000099"/>
                </a:solidFill>
                <a:latin typeface="Arial" charset="0"/>
              </a:rPr>
              <a:t>военного имущества из</a:t>
            </a:r>
          </a:p>
          <a:p>
            <a:r>
              <a:rPr lang="ru-RU" sz="2000" b="1">
                <a:solidFill>
                  <a:srgbClr val="000099"/>
                </a:solidFill>
                <a:latin typeface="Arial" charset="0"/>
              </a:rPr>
              <a:t>оккупированных стран, что</a:t>
            </a:r>
          </a:p>
          <a:p>
            <a:r>
              <a:rPr lang="ru-RU" sz="2000" b="1">
                <a:solidFill>
                  <a:srgbClr val="000099"/>
                </a:solidFill>
                <a:latin typeface="Arial" charset="0"/>
              </a:rPr>
              <a:t>создавало значительное</a:t>
            </a:r>
          </a:p>
          <a:p>
            <a:r>
              <a:rPr lang="ru-RU" sz="2000" b="1">
                <a:solidFill>
                  <a:srgbClr val="000099"/>
                </a:solidFill>
                <a:latin typeface="Arial" charset="0"/>
              </a:rPr>
              <a:t>превосходство в силах и</a:t>
            </a:r>
          </a:p>
          <a:p>
            <a:r>
              <a:rPr lang="ru-RU" sz="2000" b="1">
                <a:solidFill>
                  <a:srgbClr val="000099"/>
                </a:solidFill>
                <a:latin typeface="Arial" charset="0"/>
              </a:rPr>
              <a:t>средствах над СССР.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304800"/>
            <a:ext cx="8229600" cy="1828800"/>
          </a:xfrm>
          <a:ln w="76200">
            <a:solidFill>
              <a:srgbClr val="C00000"/>
            </a:solidFill>
          </a:ln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</a:rPr>
              <a:t>А</a:t>
            </a:r>
            <a:r>
              <a:rPr lang="en-US" b="1" dirty="0" err="1" smtClean="0">
                <a:solidFill>
                  <a:srgbClr val="C00000"/>
                </a:solidFill>
              </a:rPr>
              <a:t>прель</a:t>
            </a:r>
            <a:r>
              <a:rPr lang="en-US" b="1" dirty="0" smtClean="0">
                <a:solidFill>
                  <a:srgbClr val="C00000"/>
                </a:solidFill>
              </a:rPr>
              <a:t> 1941 г. – </a:t>
            </a:r>
            <a:r>
              <a:rPr lang="en-US" b="1" dirty="0" err="1" smtClean="0">
                <a:solidFill>
                  <a:srgbClr val="C00000"/>
                </a:solidFill>
              </a:rPr>
              <a:t>московский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пакт</a:t>
            </a:r>
            <a:r>
              <a:rPr lang="en-US" b="1" dirty="0" smtClean="0">
                <a:solidFill>
                  <a:srgbClr val="C00000"/>
                </a:solidFill>
              </a:rPr>
              <a:t> о </a:t>
            </a:r>
            <a:r>
              <a:rPr lang="en-US" b="1" dirty="0" err="1" smtClean="0">
                <a:solidFill>
                  <a:srgbClr val="C00000"/>
                </a:solidFill>
              </a:rPr>
              <a:t>нейтралитете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на</a:t>
            </a:r>
            <a:r>
              <a:rPr lang="en-US" b="1" dirty="0" smtClean="0">
                <a:solidFill>
                  <a:srgbClr val="C00000"/>
                </a:solidFill>
              </a:rPr>
              <a:t> 5 </a:t>
            </a:r>
            <a:r>
              <a:rPr lang="en-US" b="1" dirty="0" err="1" smtClean="0">
                <a:solidFill>
                  <a:srgbClr val="C00000"/>
                </a:solidFill>
              </a:rPr>
              <a:t>лет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br>
              <a:rPr lang="en-US" b="1" dirty="0" smtClean="0">
                <a:solidFill>
                  <a:srgbClr val="C00000"/>
                </a:solidFill>
              </a:rPr>
            </a:br>
            <a:r>
              <a:rPr lang="en-US" b="1" dirty="0" err="1" smtClean="0">
                <a:solidFill>
                  <a:srgbClr val="C00000"/>
                </a:solidFill>
              </a:rPr>
              <a:t>между</a:t>
            </a:r>
            <a:r>
              <a:rPr lang="en-US" b="1" dirty="0" smtClean="0">
                <a:solidFill>
                  <a:srgbClr val="C00000"/>
                </a:solidFill>
              </a:rPr>
              <a:t> СССР и </a:t>
            </a:r>
            <a:r>
              <a:rPr lang="en-US" b="1" dirty="0" err="1" smtClean="0">
                <a:solidFill>
                  <a:srgbClr val="C00000"/>
                </a:solidFill>
              </a:rPr>
              <a:t>Японией</a:t>
            </a:r>
            <a:r>
              <a:rPr lang="en-US" b="1" dirty="0" smtClean="0">
                <a:solidFill>
                  <a:srgbClr val="C00000"/>
                </a:solidFill>
              </a:rPr>
              <a:t>.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3584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6050" y="2819400"/>
            <a:ext cx="4464050" cy="2971800"/>
          </a:xfrm>
          <a:prstGeom prst="rect">
            <a:avLst/>
          </a:prstGeom>
          <a:noFill/>
          <a:ln w="57150">
            <a:solidFill>
              <a:srgbClr val="C00000"/>
            </a:solidFill>
            <a:miter lim="800000"/>
            <a:headEnd/>
            <a:tailEnd/>
          </a:ln>
          <a:effectLst/>
        </p:spPr>
      </p:pic>
      <p:pic>
        <p:nvPicPr>
          <p:cNvPr id="3584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2819400"/>
            <a:ext cx="4214813" cy="2971800"/>
          </a:xfrm>
          <a:prstGeom prst="rect">
            <a:avLst/>
          </a:prstGeom>
          <a:noFill/>
          <a:ln w="57150">
            <a:solidFill>
              <a:srgbClr val="C0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Box 3"/>
          <p:cNvSpPr txBox="1">
            <a:spLocks noChangeArrowheads="1"/>
          </p:cNvSpPr>
          <p:nvPr/>
        </p:nvSpPr>
        <p:spPr bwMode="auto">
          <a:xfrm>
            <a:off x="928688" y="1143000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Arial" charset="0"/>
            </a:endParaRPr>
          </a:p>
        </p:txBody>
      </p:sp>
      <p:pic>
        <p:nvPicPr>
          <p:cNvPr id="36867" name="Picture 19" descr="C:\Documents and Settings\Kate\Рабочий стол\Second_world_war_europe_animation_small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60338"/>
            <a:ext cx="4191000" cy="4359275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36868" name="Содержимое 3" descr="map2ww.png"/>
          <p:cNvPicPr>
            <a:picLocks noChangeAspect="1"/>
          </p:cNvPicPr>
          <p:nvPr/>
        </p:nvPicPr>
        <p:blipFill>
          <a:blip r:embed="rId3" cstate="print">
            <a:lum bright="-6000" contrast="38000"/>
          </a:blip>
          <a:srcRect l="2718" t="2502" r="3271" b="1534"/>
          <a:stretch>
            <a:fillRect/>
          </a:stretch>
        </p:blipFill>
        <p:spPr bwMode="auto">
          <a:xfrm>
            <a:off x="4613275" y="1646238"/>
            <a:ext cx="4378325" cy="5100637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36869" name="TextBox 3"/>
          <p:cNvSpPr txBox="1">
            <a:spLocks noChangeArrowheads="1"/>
          </p:cNvSpPr>
          <p:nvPr/>
        </p:nvSpPr>
        <p:spPr bwMode="auto">
          <a:xfrm>
            <a:off x="5387975" y="609600"/>
            <a:ext cx="28543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b="1">
                <a:solidFill>
                  <a:srgbClr val="C00000"/>
                </a:solidFill>
                <a:latin typeface="Arial" charset="0"/>
              </a:rPr>
              <a:t>Карта Европы </a:t>
            </a:r>
          </a:p>
          <a:p>
            <a:pPr algn="ctr"/>
            <a:r>
              <a:rPr lang="ru-RU" sz="2400" b="1">
                <a:solidFill>
                  <a:srgbClr val="C00000"/>
                </a:solidFill>
                <a:latin typeface="Arial" charset="0"/>
              </a:rPr>
              <a:t>к июню 1941 года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2057400"/>
            <a:ext cx="8763000" cy="10668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C00000"/>
                </a:solidFill>
              </a:rPr>
              <a:t>Подготовка СССР к войне</a:t>
            </a:r>
            <a:r>
              <a:rPr lang="en-US" sz="4000" b="1" dirty="0">
                <a:solidFill>
                  <a:srgbClr val="C00000"/>
                </a:solidFill>
              </a:rPr>
              <a:t> </a:t>
            </a:r>
            <a:r>
              <a:rPr lang="en-US" sz="4000" b="1" dirty="0" smtClean="0">
                <a:solidFill>
                  <a:srgbClr val="000099"/>
                </a:solidFill>
              </a:rPr>
              <a:t/>
            </a:r>
            <a:br>
              <a:rPr lang="en-US" sz="4000" b="1" dirty="0" smtClean="0">
                <a:solidFill>
                  <a:srgbClr val="000099"/>
                </a:solidFill>
              </a:rPr>
            </a:br>
            <a:r>
              <a:rPr lang="en-US" sz="4000" b="1" dirty="0" smtClean="0">
                <a:solidFill>
                  <a:srgbClr val="000099"/>
                </a:solidFill>
              </a:rPr>
              <a:t>(</a:t>
            </a:r>
            <a:r>
              <a:rPr lang="ru-RU" sz="4000" b="1" dirty="0" smtClean="0">
                <a:solidFill>
                  <a:srgbClr val="000099"/>
                </a:solidFill>
                <a:latin typeface="Arial" charset="0"/>
              </a:rPr>
              <a:t>§ 23</a:t>
            </a:r>
            <a:r>
              <a:rPr lang="en-US" sz="4000" b="1" dirty="0" smtClean="0">
                <a:solidFill>
                  <a:srgbClr val="000099"/>
                </a:solidFill>
                <a:latin typeface="Arial" charset="0"/>
              </a:rPr>
              <a:t> </a:t>
            </a:r>
            <a:r>
              <a:rPr lang="en-US" sz="4000" b="1" dirty="0" err="1" smtClean="0">
                <a:solidFill>
                  <a:srgbClr val="000099"/>
                </a:solidFill>
                <a:latin typeface="Arial" charset="0"/>
              </a:rPr>
              <a:t>стр</a:t>
            </a:r>
            <a:r>
              <a:rPr lang="en-US" sz="4000" b="1" dirty="0" smtClean="0">
                <a:solidFill>
                  <a:srgbClr val="000099"/>
                </a:solidFill>
                <a:latin typeface="Arial" charset="0"/>
              </a:rPr>
              <a:t>. 194-196)</a:t>
            </a:r>
            <a:endParaRPr lang="ru-RU" sz="4000" dirty="0" smtClean="0">
              <a:solidFill>
                <a:srgbClr val="000099"/>
              </a:solidFill>
            </a:endParaRPr>
          </a:p>
        </p:txBody>
      </p:sp>
      <p:graphicFrame>
        <p:nvGraphicFramePr>
          <p:cNvPr id="12291" name="Group 3"/>
          <p:cNvGraphicFramePr>
            <a:graphicFrameLocks noGrp="1"/>
          </p:cNvGraphicFramePr>
          <p:nvPr>
            <p:ph type="tbl" idx="1"/>
          </p:nvPr>
        </p:nvGraphicFramePr>
        <p:xfrm>
          <a:off x="152400" y="3352800"/>
          <a:ext cx="8877300" cy="3276600"/>
        </p:xfrm>
        <a:graphic>
          <a:graphicData uri="http://schemas.openxmlformats.org/drawingml/2006/table">
            <a:tbl>
              <a:tblPr/>
              <a:tblGrid>
                <a:gridCol w="4298401"/>
                <a:gridCol w="4578899"/>
              </a:tblGrid>
              <a:tr h="7206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Мероприятия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и д</a:t>
                      </a:r>
                      <a:r>
                        <a:rPr kumimoji="0" lang="ru-RU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остижения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charset="0"/>
                      </a:endParaRPr>
                    </a:p>
                  </a:txBody>
                  <a:tcPr marT="45714" marB="45714" horzOverflow="overflow">
                    <a:lnL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Просчёты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и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ошибки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charset="0"/>
                      </a:endParaRPr>
                    </a:p>
                  </a:txBody>
                  <a:tcPr marT="45714" marB="45714" horzOverflow="overflow">
                    <a:lnL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3317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charset="0"/>
                      </a:endParaRPr>
                    </a:p>
                  </a:txBody>
                  <a:tcPr marT="45714" marB="45714" horzOverflow="overflow">
                    <a:lnL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charset="0"/>
                      </a:endParaRPr>
                    </a:p>
                  </a:txBody>
                  <a:tcPr marT="45714" marB="45714" horzOverflow="overflow">
                    <a:lnL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37902" name="Rectangle 2"/>
          <p:cNvSpPr>
            <a:spLocks noChangeArrowheads="1"/>
          </p:cNvSpPr>
          <p:nvPr/>
        </p:nvSpPr>
        <p:spPr bwMode="auto">
          <a:xfrm>
            <a:off x="228600" y="152400"/>
            <a:ext cx="8534400" cy="1524000"/>
          </a:xfrm>
          <a:prstGeom prst="rect">
            <a:avLst/>
          </a:prstGeom>
          <a:solidFill>
            <a:schemeClr val="bg1"/>
          </a:solidFill>
          <a:ln w="76200">
            <a:solidFill>
              <a:srgbClr val="C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99"/>
                </a:solidFill>
                <a:latin typeface="Arial" charset="0"/>
              </a:rPr>
              <a:t>Неудачи Красной Армии в войне с Финляндией </a:t>
            </a:r>
            <a:endParaRPr lang="en-US" sz="2400" b="1">
              <a:solidFill>
                <a:srgbClr val="000099"/>
              </a:solidFill>
              <a:latin typeface="Arial" charset="0"/>
            </a:endParaRPr>
          </a:p>
          <a:p>
            <a:pPr algn="ctr"/>
            <a:r>
              <a:rPr lang="ru-RU" sz="2400" b="1">
                <a:solidFill>
                  <a:srgbClr val="000099"/>
                </a:solidFill>
                <a:latin typeface="Arial" charset="0"/>
              </a:rPr>
              <a:t>заставили советское правительство </a:t>
            </a:r>
          </a:p>
          <a:p>
            <a:pPr algn="ctr"/>
            <a:r>
              <a:rPr lang="ru-RU" sz="2400" b="1">
                <a:solidFill>
                  <a:srgbClr val="000099"/>
                </a:solidFill>
                <a:latin typeface="Arial" charset="0"/>
              </a:rPr>
              <a:t>форсировать работу по укреплению </a:t>
            </a:r>
          </a:p>
          <a:p>
            <a:pPr algn="ctr"/>
            <a:r>
              <a:rPr lang="ru-RU" sz="2400" b="1">
                <a:solidFill>
                  <a:srgbClr val="000099"/>
                </a:solidFill>
                <a:latin typeface="Arial" charset="0"/>
              </a:rPr>
              <a:t>обороноспособности страны.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1676400"/>
            <a:ext cx="7524750" cy="838200"/>
          </a:xfrm>
        </p:spPr>
        <p:txBody>
          <a:bodyPr/>
          <a:lstStyle/>
          <a:p>
            <a:r>
              <a:rPr lang="ru-RU" sz="4000" b="1" smtClean="0">
                <a:solidFill>
                  <a:srgbClr val="C00000"/>
                </a:solidFill>
              </a:rPr>
              <a:t>Подготовка СССР к войне</a:t>
            </a:r>
            <a:r>
              <a:rPr lang="ru-RU" sz="4000" smtClean="0">
                <a:solidFill>
                  <a:srgbClr val="C00000"/>
                </a:solidFill>
              </a:rPr>
              <a:t> </a:t>
            </a:r>
          </a:p>
        </p:txBody>
      </p:sp>
      <p:graphicFrame>
        <p:nvGraphicFramePr>
          <p:cNvPr id="12291" name="Group 3"/>
          <p:cNvGraphicFramePr>
            <a:graphicFrameLocks noGrp="1"/>
          </p:cNvGraphicFramePr>
          <p:nvPr>
            <p:ph type="tbl" idx="1"/>
          </p:nvPr>
        </p:nvGraphicFramePr>
        <p:xfrm>
          <a:off x="152400" y="2590800"/>
          <a:ext cx="8877300" cy="3657600"/>
        </p:xfrm>
        <a:graphic>
          <a:graphicData uri="http://schemas.openxmlformats.org/drawingml/2006/table">
            <a:tbl>
              <a:tblPr/>
              <a:tblGrid>
                <a:gridCol w="4298401"/>
                <a:gridCol w="4578899"/>
              </a:tblGrid>
              <a:tr h="7206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Мероприятия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и д</a:t>
                      </a:r>
                      <a:r>
                        <a:rPr kumimoji="0" lang="ru-RU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остижения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charset="0"/>
                      </a:endParaRPr>
                    </a:p>
                  </a:txBody>
                  <a:tcPr marT="45714" marB="45714" horzOverflow="overflow">
                    <a:lnL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Просчёты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и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ошибки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charset="0"/>
                      </a:endParaRPr>
                    </a:p>
                  </a:txBody>
                  <a:tcPr marT="45714" marB="45714" horzOverflow="overflow">
                    <a:lnL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7127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1. Резко увеличены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военные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ассигнования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(на 43% в 1941г.)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на базовые отрасли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промышленности.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charset="0"/>
                      </a:endParaRPr>
                    </a:p>
                  </a:txBody>
                  <a:tcPr marT="45714" marB="45714" horzOverflow="overflow">
                    <a:lnL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1. Просчёты при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распределении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военных ассигнований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незначительный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рост объёмов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производства.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charset="0"/>
                      </a:endParaRPr>
                    </a:p>
                  </a:txBody>
                  <a:tcPr marT="45714" marB="45714" horzOverflow="overflow">
                    <a:lnL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38926" name="Rectangle 2"/>
          <p:cNvSpPr>
            <a:spLocks noChangeArrowheads="1"/>
          </p:cNvSpPr>
          <p:nvPr/>
        </p:nvSpPr>
        <p:spPr bwMode="auto">
          <a:xfrm>
            <a:off x="228600" y="152400"/>
            <a:ext cx="8534400" cy="1524000"/>
          </a:xfrm>
          <a:prstGeom prst="rect">
            <a:avLst/>
          </a:prstGeom>
          <a:solidFill>
            <a:schemeClr val="bg1"/>
          </a:solidFill>
          <a:ln w="76200">
            <a:solidFill>
              <a:srgbClr val="C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99"/>
                </a:solidFill>
                <a:latin typeface="Arial" charset="0"/>
              </a:rPr>
              <a:t>Неудачи Красной Армии в войне с Финляндией </a:t>
            </a:r>
            <a:endParaRPr lang="en-US" sz="2400" b="1">
              <a:solidFill>
                <a:srgbClr val="000099"/>
              </a:solidFill>
              <a:latin typeface="Arial" charset="0"/>
            </a:endParaRPr>
          </a:p>
          <a:p>
            <a:pPr algn="ctr"/>
            <a:r>
              <a:rPr lang="ru-RU" sz="2400" b="1">
                <a:solidFill>
                  <a:srgbClr val="000099"/>
                </a:solidFill>
                <a:latin typeface="Arial" charset="0"/>
              </a:rPr>
              <a:t>заставили советское правительство </a:t>
            </a:r>
          </a:p>
          <a:p>
            <a:pPr algn="ctr"/>
            <a:r>
              <a:rPr lang="ru-RU" sz="2400" b="1">
                <a:solidFill>
                  <a:srgbClr val="000099"/>
                </a:solidFill>
                <a:latin typeface="Arial" charset="0"/>
              </a:rPr>
              <a:t>форсировать работу по укреплению </a:t>
            </a:r>
          </a:p>
          <a:p>
            <a:pPr algn="ctr"/>
            <a:r>
              <a:rPr lang="ru-RU" sz="2400" b="1">
                <a:solidFill>
                  <a:srgbClr val="000099"/>
                </a:solidFill>
                <a:latin typeface="Arial" charset="0"/>
              </a:rPr>
              <a:t>обороноспособности страны.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D6_8"/>
          <p:cNvPicPr>
            <a:picLocks noChangeAspect="1" noChangeArrowheads="1"/>
          </p:cNvPicPr>
          <p:nvPr/>
        </p:nvPicPr>
        <p:blipFill>
          <a:blip r:embed="rId3" cstate="print"/>
          <a:srcRect l="8264" t="11157" r="13768" b="590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152400"/>
            <a:ext cx="7772400" cy="863600"/>
          </a:xfrm>
        </p:spPr>
        <p:txBody>
          <a:bodyPr/>
          <a:lstStyle/>
          <a:p>
            <a:r>
              <a:rPr lang="ru-RU" b="1" smtClean="0">
                <a:solidFill>
                  <a:srgbClr val="C00000"/>
                </a:solidFill>
              </a:rPr>
              <a:t>Подготовка СССР к войне</a:t>
            </a:r>
          </a:p>
        </p:txBody>
      </p:sp>
      <p:graphicFrame>
        <p:nvGraphicFramePr>
          <p:cNvPr id="16388" name="Group 4"/>
          <p:cNvGraphicFramePr>
            <a:graphicFrameLocks noGrp="1"/>
          </p:cNvGraphicFramePr>
          <p:nvPr>
            <p:ph type="tbl" idx="1"/>
          </p:nvPr>
        </p:nvGraphicFramePr>
        <p:xfrm>
          <a:off x="107950" y="1052513"/>
          <a:ext cx="9036050" cy="4281487"/>
        </p:xfrm>
        <a:graphic>
          <a:graphicData uri="http://schemas.openxmlformats.org/drawingml/2006/table">
            <a:tbl>
              <a:tblPr/>
              <a:tblGrid>
                <a:gridCol w="4464050"/>
                <a:gridCol w="4572000"/>
              </a:tblGrid>
              <a:tr h="6400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Достижения 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>
                    <a:lnL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Просчёты, ошибки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>
                    <a:lnL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6414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2. Меры по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повышению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производительности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труда: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>
                    <a:lnL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2. Не удалось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увеличить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производительность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труда за счёт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использования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административного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ресурса.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>
                    <a:lnL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1619250" y="0"/>
            <a:ext cx="752475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/>
          <a:p>
            <a:pPr algn="ctr">
              <a:defRPr/>
            </a:pPr>
            <a:endParaRPr lang="ru-RU" sz="400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D5_8"/>
          <p:cNvPicPr>
            <a:picLocks noChangeAspect="1" noChangeArrowheads="1"/>
          </p:cNvPicPr>
          <p:nvPr/>
        </p:nvPicPr>
        <p:blipFill>
          <a:blip r:embed="rId3" cstate="print"/>
          <a:srcRect l="8264" t="10252" r="5902" b="2615"/>
          <a:stretch>
            <a:fillRect/>
          </a:stretch>
        </p:blipFill>
        <p:spPr bwMode="auto">
          <a:xfrm>
            <a:off x="0" y="7938"/>
            <a:ext cx="9144000" cy="682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6"/>
          <p:cNvSpPr>
            <a:spLocks noChangeArrowheads="1"/>
          </p:cNvSpPr>
          <p:nvPr/>
        </p:nvSpPr>
        <p:spPr bwMode="auto">
          <a:xfrm>
            <a:off x="152400" y="304800"/>
            <a:ext cx="6096000" cy="1752600"/>
          </a:xfrm>
          <a:prstGeom prst="rect">
            <a:avLst/>
          </a:prstGeom>
          <a:noFill/>
          <a:ln w="76200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sz="2400" b="1">
                <a:solidFill>
                  <a:srgbClr val="CC0000"/>
                </a:solidFill>
              </a:rPr>
              <a:t>Сентябрь 1938 г.</a:t>
            </a:r>
            <a:r>
              <a:rPr lang="ru-RU" sz="2400" b="1">
                <a:solidFill>
                  <a:srgbClr val="000099"/>
                </a:solidFill>
              </a:rPr>
              <a:t> – англо-германская </a:t>
            </a:r>
          </a:p>
          <a:p>
            <a:r>
              <a:rPr lang="ru-RU" sz="2400" b="1">
                <a:solidFill>
                  <a:srgbClr val="000099"/>
                </a:solidFill>
              </a:rPr>
              <a:t>декларация о ненападении.</a:t>
            </a:r>
          </a:p>
          <a:p>
            <a:r>
              <a:rPr lang="ru-RU" sz="2400" b="1">
                <a:solidFill>
                  <a:srgbClr val="CC0000"/>
                </a:solidFill>
              </a:rPr>
              <a:t>Декабрь 1938 г.</a:t>
            </a:r>
            <a:r>
              <a:rPr lang="ru-RU" sz="2400" b="1">
                <a:solidFill>
                  <a:srgbClr val="000099"/>
                </a:solidFill>
              </a:rPr>
              <a:t> – франко-германская </a:t>
            </a:r>
          </a:p>
          <a:p>
            <a:r>
              <a:rPr lang="ru-RU" sz="2400" b="1">
                <a:solidFill>
                  <a:srgbClr val="000099"/>
                </a:solidFill>
              </a:rPr>
              <a:t>декларация о ненападении.</a:t>
            </a:r>
          </a:p>
        </p:txBody>
      </p:sp>
      <p:sp>
        <p:nvSpPr>
          <p:cNvPr id="6147" name="Rectangle 7"/>
          <p:cNvSpPr>
            <a:spLocks noChangeArrowheads="1"/>
          </p:cNvSpPr>
          <p:nvPr/>
        </p:nvSpPr>
        <p:spPr bwMode="auto">
          <a:xfrm>
            <a:off x="228600" y="5638800"/>
            <a:ext cx="8686800" cy="1066800"/>
          </a:xfrm>
          <a:prstGeom prst="rect">
            <a:avLst/>
          </a:prstGeom>
          <a:noFill/>
          <a:ln w="762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99"/>
                </a:solidFill>
              </a:rPr>
              <a:t>Надежды СССР на возможность создания </a:t>
            </a:r>
            <a:r>
              <a:rPr lang="ru-RU" sz="2400" b="1">
                <a:solidFill>
                  <a:srgbClr val="CC0000"/>
                </a:solidFill>
              </a:rPr>
              <a:t>системы</a:t>
            </a:r>
          </a:p>
          <a:p>
            <a:pPr algn="ctr"/>
            <a:r>
              <a:rPr lang="ru-RU" sz="2400" b="1">
                <a:solidFill>
                  <a:srgbClr val="CC0000"/>
                </a:solidFill>
              </a:rPr>
              <a:t>коллективной безопасности</a:t>
            </a:r>
            <a:r>
              <a:rPr lang="ru-RU" sz="2400" b="1">
                <a:solidFill>
                  <a:srgbClr val="000099"/>
                </a:solidFill>
              </a:rPr>
              <a:t> были окончательно</a:t>
            </a:r>
          </a:p>
          <a:p>
            <a:pPr algn="ctr"/>
            <a:r>
              <a:rPr lang="ru-RU" sz="2400" b="1">
                <a:solidFill>
                  <a:srgbClr val="000099"/>
                </a:solidFill>
              </a:rPr>
              <a:t>развеяны.</a:t>
            </a:r>
          </a:p>
        </p:txBody>
      </p:sp>
      <p:pic>
        <p:nvPicPr>
          <p:cNvPr id="6148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00800" y="152400"/>
            <a:ext cx="2571750" cy="3333750"/>
          </a:xfrm>
          <a:prstGeom prst="rect">
            <a:avLst/>
          </a:prstGeom>
          <a:noFill/>
          <a:ln w="76200">
            <a:solidFill>
              <a:srgbClr val="CC0000"/>
            </a:solidFill>
            <a:miter lim="800000"/>
            <a:headEnd/>
            <a:tailEnd/>
          </a:ln>
          <a:effectLst/>
        </p:spPr>
      </p:pic>
      <p:pic>
        <p:nvPicPr>
          <p:cNvPr id="6149" name="Picture 9"/>
          <p:cNvPicPr>
            <a:picLocks noChangeAspect="1" noChangeArrowheads="1"/>
          </p:cNvPicPr>
          <p:nvPr/>
        </p:nvPicPr>
        <p:blipFill>
          <a:blip r:embed="rId3" cstate="print">
            <a:lum bright="6000" contrast="6000"/>
          </a:blip>
          <a:srcRect b="10303"/>
          <a:stretch>
            <a:fillRect/>
          </a:stretch>
        </p:blipFill>
        <p:spPr bwMode="auto">
          <a:xfrm>
            <a:off x="152400" y="2514600"/>
            <a:ext cx="4286250" cy="2819400"/>
          </a:xfrm>
          <a:prstGeom prst="rect">
            <a:avLst/>
          </a:prstGeom>
          <a:noFill/>
          <a:ln w="76200">
            <a:solidFill>
              <a:srgbClr val="CC0000"/>
            </a:solidFill>
            <a:miter lim="800000"/>
            <a:headEnd/>
            <a:tailEnd/>
          </a:ln>
          <a:effectLst/>
        </p:spPr>
      </p:pic>
      <p:sp>
        <p:nvSpPr>
          <p:cNvPr id="6150" name="Line 10"/>
          <p:cNvSpPr>
            <a:spLocks noChangeShapeType="1"/>
          </p:cNvSpPr>
          <p:nvPr/>
        </p:nvSpPr>
        <p:spPr bwMode="auto">
          <a:xfrm>
            <a:off x="4724400" y="990600"/>
            <a:ext cx="1676400" cy="0"/>
          </a:xfrm>
          <a:prstGeom prst="line">
            <a:avLst/>
          </a:prstGeom>
          <a:noFill/>
          <a:ln w="76200">
            <a:solidFill>
              <a:srgbClr val="CC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51" name="Line 11"/>
          <p:cNvSpPr>
            <a:spLocks noChangeShapeType="1"/>
          </p:cNvSpPr>
          <p:nvPr/>
        </p:nvSpPr>
        <p:spPr bwMode="auto">
          <a:xfrm flipH="1">
            <a:off x="4267200" y="1905000"/>
            <a:ext cx="0" cy="609600"/>
          </a:xfrm>
          <a:prstGeom prst="line">
            <a:avLst/>
          </a:prstGeom>
          <a:noFill/>
          <a:ln w="76200">
            <a:solidFill>
              <a:srgbClr val="CC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1" name="Rectangle 41"/>
          <p:cNvSpPr>
            <a:spLocks noGrp="1" noChangeArrowheads="1"/>
          </p:cNvSpPr>
          <p:nvPr>
            <p:ph type="title"/>
          </p:nvPr>
        </p:nvSpPr>
        <p:spPr>
          <a:xfrm>
            <a:off x="838200" y="152400"/>
            <a:ext cx="7772400" cy="54927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C00000"/>
                </a:solidFill>
              </a:rPr>
              <a:t>Подготовка СССР к войне</a:t>
            </a:r>
          </a:p>
        </p:txBody>
      </p:sp>
      <p:graphicFrame>
        <p:nvGraphicFramePr>
          <p:cNvPr id="20520" name="Group 40"/>
          <p:cNvGraphicFramePr>
            <a:graphicFrameLocks noGrp="1"/>
          </p:cNvGraphicFramePr>
          <p:nvPr>
            <p:ph type="tbl" idx="1"/>
          </p:nvPr>
        </p:nvGraphicFramePr>
        <p:xfrm>
          <a:off x="228600" y="1295400"/>
          <a:ext cx="8763000" cy="5105400"/>
        </p:xfrm>
        <a:graphic>
          <a:graphicData uri="http://schemas.openxmlformats.org/drawingml/2006/table">
            <a:tbl>
              <a:tblPr/>
              <a:tblGrid>
                <a:gridCol w="3213100"/>
                <a:gridCol w="5549900"/>
              </a:tblGrid>
              <a:tr h="5762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Достижения</a:t>
                      </a:r>
                    </a:p>
                  </a:txBody>
                  <a:tcPr marT="45716" marB="45716" horzOverflow="overflow">
                    <a:lnL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Просчёты, ошибки</a:t>
                      </a:r>
                    </a:p>
                  </a:txBody>
                  <a:tcPr marT="45716" marB="45716" horzOverflow="overflow">
                    <a:lnL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5291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3. Созданы образцы оружия, превосходящие мировые аналоги (истребители Як-1 и МиГ-3; штурмовик Ил-2; бомбардировщик Пе-2; танки   Т-34 и КВ; пистолет-пулемёт Г.С. Шпагина и др.)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charset="0"/>
                      </a:endParaRPr>
                    </a:p>
                  </a:txBody>
                  <a:tcPr marT="45716" marB="45716" horzOverflow="overflow">
                    <a:lnL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3. Массовые репрессии 1930-х гг. сократили квалифицированные управленческие и инженерные кадры.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Погибли или оказались в лагерях многие ведущие конструкторы военной техники.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Новая военная техника медленно внедрялась в производство.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Укомплектованность новых соединений техникой, средствами связи была недостаточной.</a:t>
                      </a:r>
                    </a:p>
                  </a:txBody>
                  <a:tcPr marT="45716" marB="45716" horzOverflow="overflow">
                    <a:lnL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SSH23"/>
          <p:cNvPicPr>
            <a:picLocks noChangeAspect="1" noChangeArrowheads="1"/>
          </p:cNvPicPr>
          <p:nvPr/>
        </p:nvPicPr>
        <p:blipFill>
          <a:blip r:embed="rId3" cstate="print"/>
          <a:srcRect l="8264" t="10092" r="1962" b="800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>
            <a:lum bright="12000"/>
          </a:blip>
          <a:srcRect/>
          <a:stretch>
            <a:fillRect/>
          </a:stretch>
        </p:blipFill>
        <p:spPr bwMode="auto">
          <a:xfrm>
            <a:off x="0" y="1609725"/>
            <a:ext cx="9144000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0" y="0"/>
            <a:ext cx="91440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2000" b="1">
                <a:solidFill>
                  <a:srgbClr val="000099"/>
                </a:solidFill>
                <a:latin typeface="Arial" charset="0"/>
              </a:rPr>
              <a:t>Группа советских руководителей производства и конструкторов боевой техники. В первом ряду (слева направо): И. И. Иванов, Б. Г. Шпитальный, А. И. Шахурин, И. М. Зальцман, П. В. Дементьев. </a:t>
            </a:r>
          </a:p>
          <a:p>
            <a:r>
              <a:rPr lang="ru-RU" sz="2000" b="1">
                <a:solidFill>
                  <a:srgbClr val="000099"/>
                </a:solidFill>
                <a:latin typeface="Arial" charset="0"/>
              </a:rPr>
              <a:t>Во втором ряду: В. Г. Грабин, Б. Л. Ванников, А. А. Микулин, Д. ф. Устинов, П, Н. Поликарпов, П. А. Воронин, С. В. Ильюшин.</a:t>
            </a:r>
            <a:endParaRPr lang="ru-RU" sz="2000">
              <a:solidFill>
                <a:srgbClr val="000099"/>
              </a:solidFill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228600"/>
            <a:ext cx="7772400" cy="54927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C00000"/>
                </a:solidFill>
              </a:rPr>
              <a:t>Подготовка СССР к войне</a:t>
            </a:r>
          </a:p>
        </p:txBody>
      </p:sp>
      <p:graphicFrame>
        <p:nvGraphicFramePr>
          <p:cNvPr id="24595" name="Group 19"/>
          <p:cNvGraphicFramePr>
            <a:graphicFrameLocks noGrp="1"/>
          </p:cNvGraphicFramePr>
          <p:nvPr>
            <p:ph type="tbl" idx="1"/>
          </p:nvPr>
        </p:nvGraphicFramePr>
        <p:xfrm>
          <a:off x="0" y="1676400"/>
          <a:ext cx="9144000" cy="3157538"/>
        </p:xfrm>
        <a:graphic>
          <a:graphicData uri="http://schemas.openxmlformats.org/drawingml/2006/table">
            <a:tbl>
              <a:tblPr/>
              <a:tblGrid>
                <a:gridCol w="3851275"/>
                <a:gridCol w="5292725"/>
              </a:tblGrid>
              <a:tr h="57917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Достижения</a:t>
                      </a:r>
                    </a:p>
                  </a:txBody>
                  <a:tcPr marT="45725" marB="45725" horzOverflow="overflow">
                    <a:lnL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Просчёты, ошибки</a:t>
                      </a:r>
                    </a:p>
                  </a:txBody>
                  <a:tcPr marT="45725" marB="45725" horzOverflow="overflow">
                    <a:lnL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5783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4. В 1939 г. введена всеобщая воинская повинность.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charset="0"/>
                      </a:endParaRPr>
                    </a:p>
                  </a:txBody>
                  <a:tcPr marT="45725" marB="45725" horzOverflow="overflow">
                    <a:lnL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4. Репрессии ослабили командный состав Красной Армии, привели к снижению уровня управления войсками.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charset="0"/>
                      </a:endParaRPr>
                    </a:p>
                  </a:txBody>
                  <a:tcPr marT="45725" marB="45725" horzOverflow="overflow">
                    <a:lnL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SSH7A"/>
          <p:cNvPicPr>
            <a:picLocks noChangeAspect="1" noChangeArrowheads="1"/>
          </p:cNvPicPr>
          <p:nvPr/>
        </p:nvPicPr>
        <p:blipFill>
          <a:blip r:embed="rId3" cstate="print"/>
          <a:srcRect l="5121" t="11157" r="3542" b="694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ChangeArrowheads="1"/>
          </p:cNvSpPr>
          <p:nvPr/>
        </p:nvSpPr>
        <p:spPr bwMode="auto">
          <a:xfrm>
            <a:off x="152400" y="4114800"/>
            <a:ext cx="8763000" cy="2590800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99"/>
                </a:solidFill>
                <a:latin typeface="Arial" charset="0"/>
              </a:rPr>
              <a:t>В то же время политическое и военное руководство</a:t>
            </a:r>
          </a:p>
          <a:p>
            <a:pPr algn="ctr"/>
            <a:r>
              <a:rPr lang="ru-RU" sz="2400" b="1">
                <a:solidFill>
                  <a:srgbClr val="000099"/>
                </a:solidFill>
                <a:latin typeface="Arial" charset="0"/>
              </a:rPr>
              <a:t>страны не уделяло достаточного внимания разработке</a:t>
            </a:r>
          </a:p>
          <a:p>
            <a:pPr algn="ctr"/>
            <a:r>
              <a:rPr lang="ru-RU" sz="2400" b="1" i="1" u="sng">
                <a:solidFill>
                  <a:srgbClr val="C00000"/>
                </a:solidFill>
                <a:latin typeface="Arial" charset="0"/>
              </a:rPr>
              <a:t>военной доктрины СССР</a:t>
            </a:r>
            <a:r>
              <a:rPr lang="ru-RU" sz="2400" b="1" i="1">
                <a:solidFill>
                  <a:srgbClr val="C00000"/>
                </a:solidFill>
                <a:latin typeface="Arial" charset="0"/>
              </a:rPr>
              <a:t> </a:t>
            </a:r>
            <a:r>
              <a:rPr lang="ru-RU" sz="2400" b="1">
                <a:solidFill>
                  <a:srgbClr val="000099"/>
                </a:solidFill>
                <a:latin typeface="Arial" charset="0"/>
              </a:rPr>
              <a:t>в будущей войны.</a:t>
            </a:r>
          </a:p>
          <a:p>
            <a:pPr algn="ctr"/>
            <a:r>
              <a:rPr lang="ru-RU" sz="2400" b="1">
                <a:solidFill>
                  <a:srgbClr val="000099"/>
                </a:solidFill>
                <a:latin typeface="Arial" charset="0"/>
              </a:rPr>
              <a:t>В то время господствовало убеждение, </a:t>
            </a:r>
          </a:p>
          <a:p>
            <a:pPr algn="ctr"/>
            <a:r>
              <a:rPr lang="ru-RU" sz="2400" b="1">
                <a:solidFill>
                  <a:srgbClr val="000099"/>
                </a:solidFill>
                <a:latin typeface="Arial" charset="0"/>
              </a:rPr>
              <a:t>что </a:t>
            </a:r>
            <a:r>
              <a:rPr lang="ru-RU" sz="2400" b="1">
                <a:solidFill>
                  <a:srgbClr val="C00000"/>
                </a:solidFill>
                <a:latin typeface="Arial" charset="0"/>
              </a:rPr>
              <a:t>война с нашей стороны будет </a:t>
            </a:r>
          </a:p>
          <a:p>
            <a:pPr algn="ctr"/>
            <a:r>
              <a:rPr lang="ru-RU" sz="2400" b="1">
                <a:solidFill>
                  <a:srgbClr val="C00000"/>
                </a:solidFill>
                <a:latin typeface="Arial" charset="0"/>
              </a:rPr>
              <a:t>наступательной, вестись на чужой территории</a:t>
            </a:r>
          </a:p>
          <a:p>
            <a:pPr algn="ctr"/>
            <a:r>
              <a:rPr lang="ru-RU" sz="2400" b="1">
                <a:solidFill>
                  <a:srgbClr val="C00000"/>
                </a:solidFill>
                <a:latin typeface="Arial" charset="0"/>
              </a:rPr>
              <a:t>и закончится победой, достигнутой «малой кровью».</a:t>
            </a:r>
          </a:p>
        </p:txBody>
      </p:sp>
      <p:pic>
        <p:nvPicPr>
          <p:cNvPr id="48131" name="Picture 3" descr="Картинка 9 из 48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152400"/>
            <a:ext cx="2562225" cy="3810000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48132" name="Picture 4" descr="pl44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152400"/>
            <a:ext cx="2857500" cy="3810000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48133" name="Picture 5" descr="Картинка 82 из 483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29000" y="228600"/>
            <a:ext cx="2571750" cy="3686175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AutoShape 2"/>
          <p:cNvSpPr>
            <a:spLocks noChangeArrowheads="1"/>
          </p:cNvSpPr>
          <p:nvPr/>
        </p:nvSpPr>
        <p:spPr bwMode="auto">
          <a:xfrm>
            <a:off x="2057400" y="685800"/>
            <a:ext cx="6781800" cy="2819400"/>
          </a:xfrm>
          <a:prstGeom prst="downArrowCallout">
            <a:avLst>
              <a:gd name="adj1" fmla="val 60135"/>
              <a:gd name="adj2" fmla="val 60135"/>
              <a:gd name="adj3" fmla="val 16667"/>
              <a:gd name="adj4" fmla="val 66667"/>
            </a:avLst>
          </a:prstGeom>
          <a:solidFill>
            <a:schemeClr val="bg1"/>
          </a:solidFill>
          <a:ln w="76200">
            <a:solidFill>
              <a:srgbClr val="C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7200" b="1">
                <a:solidFill>
                  <a:srgbClr val="000099"/>
                </a:solidFill>
                <a:latin typeface="Monotype Corsiva" pitchFamily="66" charset="0"/>
              </a:rPr>
              <a:t>Домашнее задание</a:t>
            </a:r>
          </a:p>
        </p:txBody>
      </p:sp>
      <p:sp>
        <p:nvSpPr>
          <p:cNvPr id="49155" name="AutoShape 3"/>
          <p:cNvSpPr>
            <a:spLocks noChangeArrowheads="1"/>
          </p:cNvSpPr>
          <p:nvPr/>
        </p:nvSpPr>
        <p:spPr bwMode="auto">
          <a:xfrm>
            <a:off x="3048000" y="3698875"/>
            <a:ext cx="5638800" cy="2819400"/>
          </a:xfrm>
          <a:prstGeom prst="plaque">
            <a:avLst>
              <a:gd name="adj" fmla="val 16667"/>
            </a:avLst>
          </a:prstGeom>
          <a:solidFill>
            <a:schemeClr val="bg1"/>
          </a:solidFill>
          <a:ln w="76200">
            <a:solidFill>
              <a:srgbClr val="C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8000" b="1">
                <a:solidFill>
                  <a:srgbClr val="000099"/>
                </a:solidFill>
                <a:latin typeface="Arial" charset="0"/>
              </a:rPr>
              <a:t>§ 23</a:t>
            </a:r>
            <a:r>
              <a:rPr lang="en-US" sz="8000" b="1">
                <a:solidFill>
                  <a:srgbClr val="000099"/>
                </a:solidFill>
                <a:latin typeface="Arial" charset="0"/>
              </a:rPr>
              <a:t>, </a:t>
            </a:r>
          </a:p>
          <a:p>
            <a:pPr algn="ctr"/>
            <a:r>
              <a:rPr lang="en-US" sz="8000" b="1">
                <a:solidFill>
                  <a:srgbClr val="000099"/>
                </a:solidFill>
                <a:latin typeface="Arial" charset="0"/>
              </a:rPr>
              <a:t>таблица</a:t>
            </a:r>
            <a:endParaRPr lang="ru-RU" sz="8000" b="1">
              <a:solidFill>
                <a:srgbClr val="000099"/>
              </a:solidFill>
              <a:latin typeface="Arial" charset="0"/>
            </a:endParaRPr>
          </a:p>
        </p:txBody>
      </p:sp>
      <p:pic>
        <p:nvPicPr>
          <p:cNvPr id="49156" name="Picture 4" descr="Картинка 123 из 48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895600"/>
            <a:ext cx="2628900" cy="3810000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ChangeArrowheads="1"/>
          </p:cNvSpPr>
          <p:nvPr/>
        </p:nvSpPr>
        <p:spPr bwMode="auto">
          <a:xfrm>
            <a:off x="152400" y="152400"/>
            <a:ext cx="8763000" cy="685800"/>
          </a:xfrm>
          <a:prstGeom prst="rect">
            <a:avLst/>
          </a:prstGeom>
          <a:noFill/>
          <a:ln w="762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000" b="1">
                <a:solidFill>
                  <a:srgbClr val="CC0000"/>
                </a:solidFill>
                <a:latin typeface="Monotype Corsiva" pitchFamily="66" charset="0"/>
              </a:rPr>
              <a:t>Дальневосточная политика СССР в 1930-е гг.</a:t>
            </a:r>
          </a:p>
        </p:txBody>
      </p:sp>
      <p:sp>
        <p:nvSpPr>
          <p:cNvPr id="7171" name="Rectangle 5"/>
          <p:cNvSpPr>
            <a:spLocks noChangeArrowheads="1"/>
          </p:cNvSpPr>
          <p:nvPr/>
        </p:nvSpPr>
        <p:spPr bwMode="auto">
          <a:xfrm>
            <a:off x="304800" y="1600200"/>
            <a:ext cx="8458200" cy="685800"/>
          </a:xfrm>
          <a:prstGeom prst="rect">
            <a:avLst/>
          </a:prstGeom>
          <a:noFill/>
          <a:ln w="762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>
                <a:solidFill>
                  <a:srgbClr val="CC0000"/>
                </a:solidFill>
              </a:rPr>
              <a:t>Агрессия Японии на Дальнем Востоке</a:t>
            </a:r>
          </a:p>
        </p:txBody>
      </p:sp>
      <p:sp>
        <p:nvSpPr>
          <p:cNvPr id="7172" name="Rectangle 6"/>
          <p:cNvSpPr>
            <a:spLocks noChangeArrowheads="1"/>
          </p:cNvSpPr>
          <p:nvPr/>
        </p:nvSpPr>
        <p:spPr bwMode="auto">
          <a:xfrm>
            <a:off x="228600" y="2514600"/>
            <a:ext cx="2895600" cy="1219200"/>
          </a:xfrm>
          <a:prstGeom prst="rect">
            <a:avLst/>
          </a:prstGeom>
          <a:noFill/>
          <a:ln w="762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CC0000"/>
                </a:solidFill>
              </a:rPr>
              <a:t>1931 год</a:t>
            </a:r>
            <a:r>
              <a:rPr lang="ru-RU" sz="2400" b="1">
                <a:solidFill>
                  <a:srgbClr val="000099"/>
                </a:solidFill>
              </a:rPr>
              <a:t> – захват </a:t>
            </a:r>
          </a:p>
          <a:p>
            <a:pPr algn="ctr"/>
            <a:r>
              <a:rPr lang="ru-RU" sz="2400" b="1">
                <a:solidFill>
                  <a:srgbClr val="000099"/>
                </a:solidFill>
              </a:rPr>
              <a:t>Японией</a:t>
            </a:r>
          </a:p>
          <a:p>
            <a:pPr algn="ctr"/>
            <a:r>
              <a:rPr lang="ru-RU" sz="2400" b="1">
                <a:solidFill>
                  <a:srgbClr val="000099"/>
                </a:solidFill>
              </a:rPr>
              <a:t>Маньчжурии.</a:t>
            </a:r>
          </a:p>
        </p:txBody>
      </p:sp>
      <p:sp>
        <p:nvSpPr>
          <p:cNvPr id="7173" name="Rectangle 7"/>
          <p:cNvSpPr>
            <a:spLocks noChangeArrowheads="1"/>
          </p:cNvSpPr>
          <p:nvPr/>
        </p:nvSpPr>
        <p:spPr bwMode="auto">
          <a:xfrm>
            <a:off x="228600" y="3962400"/>
            <a:ext cx="3810000" cy="1447800"/>
          </a:xfrm>
          <a:prstGeom prst="rect">
            <a:avLst/>
          </a:prstGeom>
          <a:noFill/>
          <a:ln w="762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CC0000"/>
                </a:solidFill>
              </a:rPr>
              <a:t>1936 год –</a:t>
            </a:r>
            <a:r>
              <a:rPr lang="ru-RU" sz="2400" b="1">
                <a:solidFill>
                  <a:srgbClr val="000099"/>
                </a:solidFill>
              </a:rPr>
              <a:t> </a:t>
            </a:r>
          </a:p>
          <a:p>
            <a:pPr algn="ctr"/>
            <a:r>
              <a:rPr lang="ru-RU" sz="2400" b="1">
                <a:solidFill>
                  <a:srgbClr val="000099"/>
                </a:solidFill>
              </a:rPr>
              <a:t>Антикоминтерновский</a:t>
            </a:r>
          </a:p>
          <a:p>
            <a:pPr algn="ctr"/>
            <a:r>
              <a:rPr lang="ru-RU" sz="2400" b="1">
                <a:solidFill>
                  <a:srgbClr val="000099"/>
                </a:solidFill>
              </a:rPr>
              <a:t>пакт между </a:t>
            </a:r>
          </a:p>
          <a:p>
            <a:pPr algn="ctr"/>
            <a:r>
              <a:rPr lang="ru-RU" sz="2400" b="1">
                <a:solidFill>
                  <a:srgbClr val="000099"/>
                </a:solidFill>
              </a:rPr>
              <a:t>Германией и Японией.</a:t>
            </a:r>
          </a:p>
        </p:txBody>
      </p:sp>
      <p:sp>
        <p:nvSpPr>
          <p:cNvPr id="7174" name="Rectangle 8"/>
          <p:cNvSpPr>
            <a:spLocks noChangeArrowheads="1"/>
          </p:cNvSpPr>
          <p:nvPr/>
        </p:nvSpPr>
        <p:spPr bwMode="auto">
          <a:xfrm>
            <a:off x="1219200" y="5638800"/>
            <a:ext cx="3505200" cy="990600"/>
          </a:xfrm>
          <a:prstGeom prst="rect">
            <a:avLst/>
          </a:prstGeom>
          <a:noFill/>
          <a:ln w="762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CC0000"/>
                </a:solidFill>
              </a:rPr>
              <a:t>1937 год</a:t>
            </a:r>
            <a:r>
              <a:rPr lang="ru-RU" sz="2400" b="1">
                <a:solidFill>
                  <a:srgbClr val="000099"/>
                </a:solidFill>
              </a:rPr>
              <a:t> – нападение</a:t>
            </a:r>
          </a:p>
          <a:p>
            <a:pPr algn="ctr"/>
            <a:r>
              <a:rPr lang="ru-RU" sz="2400" b="1">
                <a:solidFill>
                  <a:srgbClr val="000099"/>
                </a:solidFill>
              </a:rPr>
              <a:t>Японии на Китай.</a:t>
            </a:r>
          </a:p>
        </p:txBody>
      </p:sp>
      <p:sp>
        <p:nvSpPr>
          <p:cNvPr id="7175" name="Rectangle 9"/>
          <p:cNvSpPr>
            <a:spLocks noChangeArrowheads="1"/>
          </p:cNvSpPr>
          <p:nvPr/>
        </p:nvSpPr>
        <p:spPr bwMode="auto">
          <a:xfrm>
            <a:off x="5791200" y="2514600"/>
            <a:ext cx="3124200" cy="2057400"/>
          </a:xfrm>
          <a:prstGeom prst="rect">
            <a:avLst/>
          </a:prstGeom>
          <a:noFill/>
          <a:ln w="762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CC0000"/>
                </a:solidFill>
                <a:hlinkClick r:id="rId2" action="ppaction://hlinkfile"/>
              </a:rPr>
              <a:t>1938 год</a:t>
            </a:r>
            <a:r>
              <a:rPr lang="ru-RU" sz="2400" b="1">
                <a:solidFill>
                  <a:srgbClr val="000099"/>
                </a:solidFill>
                <a:hlinkClick r:id="rId2" action="ppaction://hlinkfile"/>
              </a:rPr>
              <a:t> – </a:t>
            </a:r>
          </a:p>
          <a:p>
            <a:pPr algn="ctr"/>
            <a:r>
              <a:rPr lang="ru-RU" sz="2400" b="1">
                <a:solidFill>
                  <a:srgbClr val="000099"/>
                </a:solidFill>
                <a:hlinkClick r:id="rId2" action="ppaction://hlinkfile"/>
              </a:rPr>
              <a:t>столкновение</a:t>
            </a:r>
          </a:p>
          <a:p>
            <a:pPr algn="ctr"/>
            <a:r>
              <a:rPr lang="ru-RU" sz="2400" b="1">
                <a:solidFill>
                  <a:srgbClr val="000099"/>
                </a:solidFill>
                <a:hlinkClick r:id="rId2" action="ppaction://hlinkfile"/>
              </a:rPr>
              <a:t>Японии и СССР в</a:t>
            </a:r>
          </a:p>
          <a:p>
            <a:pPr algn="ctr"/>
            <a:r>
              <a:rPr lang="ru-RU" sz="2400" b="1">
                <a:solidFill>
                  <a:srgbClr val="000099"/>
                </a:solidFill>
                <a:hlinkClick r:id="rId2" action="ppaction://hlinkfile"/>
              </a:rPr>
              <a:t>Маньчжурии на</a:t>
            </a:r>
          </a:p>
          <a:p>
            <a:pPr algn="ctr"/>
            <a:r>
              <a:rPr lang="ru-RU" sz="2400" b="1">
                <a:solidFill>
                  <a:srgbClr val="000099"/>
                </a:solidFill>
                <a:hlinkClick r:id="rId2" action="ppaction://hlinkfile"/>
              </a:rPr>
              <a:t>озере Хасан.</a:t>
            </a:r>
            <a:endParaRPr lang="ru-RU" sz="2400" b="1">
              <a:solidFill>
                <a:srgbClr val="000099"/>
              </a:solidFill>
            </a:endParaRPr>
          </a:p>
        </p:txBody>
      </p:sp>
      <p:sp>
        <p:nvSpPr>
          <p:cNvPr id="7176" name="Rectangle 10"/>
          <p:cNvSpPr>
            <a:spLocks noChangeArrowheads="1"/>
          </p:cNvSpPr>
          <p:nvPr/>
        </p:nvSpPr>
        <p:spPr bwMode="auto">
          <a:xfrm>
            <a:off x="5105400" y="4953000"/>
            <a:ext cx="3733800" cy="1676400"/>
          </a:xfrm>
          <a:prstGeom prst="rect">
            <a:avLst/>
          </a:prstGeom>
          <a:noFill/>
          <a:ln w="762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CC0000"/>
                </a:solidFill>
                <a:hlinkClick r:id="rId3" action="ppaction://hlinkfile"/>
              </a:rPr>
              <a:t>1939 год</a:t>
            </a:r>
            <a:r>
              <a:rPr lang="ru-RU" sz="2400" b="1">
                <a:solidFill>
                  <a:srgbClr val="000099"/>
                </a:solidFill>
                <a:hlinkClick r:id="rId3" action="ppaction://hlinkfile"/>
              </a:rPr>
              <a:t> – отражение </a:t>
            </a:r>
          </a:p>
          <a:p>
            <a:pPr algn="ctr"/>
            <a:r>
              <a:rPr lang="ru-RU" sz="2400" b="1">
                <a:solidFill>
                  <a:srgbClr val="000099"/>
                </a:solidFill>
                <a:hlinkClick r:id="rId3" action="ppaction://hlinkfile"/>
              </a:rPr>
              <a:t>японской агрессии</a:t>
            </a:r>
          </a:p>
          <a:p>
            <a:pPr algn="ctr"/>
            <a:r>
              <a:rPr lang="ru-RU" sz="2400" b="1">
                <a:solidFill>
                  <a:srgbClr val="000099"/>
                </a:solidFill>
                <a:hlinkClick r:id="rId3" action="ppaction://hlinkfile"/>
              </a:rPr>
              <a:t>советскими войсками </a:t>
            </a:r>
          </a:p>
          <a:p>
            <a:pPr algn="ctr"/>
            <a:r>
              <a:rPr lang="ru-RU" sz="2400" b="1">
                <a:solidFill>
                  <a:srgbClr val="000099"/>
                </a:solidFill>
                <a:hlinkClick r:id="rId3" action="ppaction://hlinkfile"/>
              </a:rPr>
              <a:t>на реке Хал</a:t>
            </a:r>
            <a:r>
              <a:rPr lang="en-US" sz="2400" b="1">
                <a:solidFill>
                  <a:srgbClr val="000099"/>
                </a:solidFill>
                <a:hlinkClick r:id="rId3" action="ppaction://hlinkfile"/>
              </a:rPr>
              <a:t>х</a:t>
            </a:r>
            <a:r>
              <a:rPr lang="ru-RU" sz="2400" b="1">
                <a:solidFill>
                  <a:srgbClr val="000099"/>
                </a:solidFill>
                <a:hlinkClick r:id="rId3" action="ppaction://hlinkfile"/>
              </a:rPr>
              <a:t>ин-Гол</a:t>
            </a:r>
            <a:endParaRPr lang="ru-RU" sz="2400" b="1">
              <a:solidFill>
                <a:srgbClr val="000099"/>
              </a:solidFill>
            </a:endParaRPr>
          </a:p>
        </p:txBody>
      </p:sp>
      <p:sp>
        <p:nvSpPr>
          <p:cNvPr id="7177" name="AutoShape 11"/>
          <p:cNvSpPr>
            <a:spLocks noChangeArrowheads="1"/>
          </p:cNvSpPr>
          <p:nvPr/>
        </p:nvSpPr>
        <p:spPr bwMode="auto">
          <a:xfrm rot="8204142">
            <a:off x="2825750" y="2646363"/>
            <a:ext cx="1395413" cy="207962"/>
          </a:xfrm>
          <a:prstGeom prst="rightArrow">
            <a:avLst>
              <a:gd name="adj1" fmla="val 50000"/>
              <a:gd name="adj2" fmla="val 167749"/>
            </a:avLst>
          </a:prstGeom>
          <a:solidFill>
            <a:srgbClr val="FF0000"/>
          </a:solidFill>
          <a:ln w="381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178" name="AutoShape 12"/>
          <p:cNvSpPr>
            <a:spLocks noChangeArrowheads="1"/>
          </p:cNvSpPr>
          <p:nvPr/>
        </p:nvSpPr>
        <p:spPr bwMode="auto">
          <a:xfrm rot="6791916">
            <a:off x="2855119" y="3088481"/>
            <a:ext cx="1965325" cy="207963"/>
          </a:xfrm>
          <a:prstGeom prst="rightArrow">
            <a:avLst>
              <a:gd name="adj1" fmla="val 50000"/>
              <a:gd name="adj2" fmla="val 236259"/>
            </a:avLst>
          </a:prstGeom>
          <a:solidFill>
            <a:srgbClr val="FF0000"/>
          </a:solidFill>
          <a:ln w="381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179" name="AutoShape 13"/>
          <p:cNvSpPr>
            <a:spLocks noChangeArrowheads="1"/>
          </p:cNvSpPr>
          <p:nvPr/>
        </p:nvSpPr>
        <p:spPr bwMode="auto">
          <a:xfrm rot="3313060">
            <a:off x="4692650" y="2787651"/>
            <a:ext cx="1514475" cy="190500"/>
          </a:xfrm>
          <a:prstGeom prst="rightArrow">
            <a:avLst>
              <a:gd name="adj1" fmla="val 50000"/>
              <a:gd name="adj2" fmla="val 198750"/>
            </a:avLst>
          </a:prstGeom>
          <a:solidFill>
            <a:srgbClr val="FF0000"/>
          </a:solidFill>
          <a:ln w="381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180" name="AutoShape 14"/>
          <p:cNvSpPr>
            <a:spLocks noChangeArrowheads="1"/>
          </p:cNvSpPr>
          <p:nvPr/>
        </p:nvSpPr>
        <p:spPr bwMode="auto">
          <a:xfrm rot="16200000" flipH="1">
            <a:off x="2743200" y="3886200"/>
            <a:ext cx="3429000" cy="228600"/>
          </a:xfrm>
          <a:prstGeom prst="rightArrow">
            <a:avLst>
              <a:gd name="adj1" fmla="val 50000"/>
              <a:gd name="adj2" fmla="val 375000"/>
            </a:avLst>
          </a:prstGeom>
          <a:solidFill>
            <a:srgbClr val="FF0000"/>
          </a:solidFill>
          <a:ln w="381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181" name="AutoShape 15"/>
          <p:cNvSpPr>
            <a:spLocks noChangeArrowheads="1"/>
          </p:cNvSpPr>
          <p:nvPr/>
        </p:nvSpPr>
        <p:spPr bwMode="auto">
          <a:xfrm rot="4283282">
            <a:off x="3717926" y="3529012"/>
            <a:ext cx="2895600" cy="250825"/>
          </a:xfrm>
          <a:prstGeom prst="rightArrow">
            <a:avLst>
              <a:gd name="adj1" fmla="val 50000"/>
              <a:gd name="adj2" fmla="val 288608"/>
            </a:avLst>
          </a:prstGeom>
          <a:solidFill>
            <a:srgbClr val="FF0000"/>
          </a:solidFill>
          <a:ln w="381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182" name="AutoShape 16"/>
          <p:cNvSpPr>
            <a:spLocks noChangeArrowheads="1"/>
          </p:cNvSpPr>
          <p:nvPr/>
        </p:nvSpPr>
        <p:spPr bwMode="auto">
          <a:xfrm rot="5400000">
            <a:off x="4076700" y="1104900"/>
            <a:ext cx="838200" cy="304800"/>
          </a:xfrm>
          <a:prstGeom prst="rightArrow">
            <a:avLst>
              <a:gd name="adj1" fmla="val 50000"/>
              <a:gd name="adj2" fmla="val 68750"/>
            </a:avLst>
          </a:prstGeom>
          <a:solidFill>
            <a:srgbClr val="FF0000"/>
          </a:solidFill>
          <a:ln w="381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143000"/>
          </a:xfrm>
          <a:prstGeom prst="rect">
            <a:avLst/>
          </a:prstGeom>
          <a:noFill/>
          <a:ln w="762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>
                <a:solidFill>
                  <a:srgbClr val="CC0000"/>
                </a:solidFill>
              </a:rPr>
              <a:t>Весна 1939 год</a:t>
            </a:r>
            <a:r>
              <a:rPr lang="ru-RU" sz="2000" b="1">
                <a:solidFill>
                  <a:srgbClr val="000099"/>
                </a:solidFill>
              </a:rPr>
              <a:t> – Гитлер окончательно захватывает </a:t>
            </a:r>
            <a:endParaRPr lang="en-US" sz="2000" b="1">
              <a:solidFill>
                <a:srgbClr val="000099"/>
              </a:solidFill>
            </a:endParaRPr>
          </a:p>
          <a:p>
            <a:pPr algn="ctr"/>
            <a:r>
              <a:rPr lang="ru-RU" sz="2000" b="1">
                <a:solidFill>
                  <a:srgbClr val="000099"/>
                </a:solidFill>
              </a:rPr>
              <a:t>Чехословакию и предъявляет</a:t>
            </a:r>
            <a:r>
              <a:rPr lang="en-US" sz="2000" b="1">
                <a:solidFill>
                  <a:srgbClr val="000099"/>
                </a:solidFill>
              </a:rPr>
              <a:t> </a:t>
            </a:r>
            <a:r>
              <a:rPr lang="ru-RU" sz="2000" b="1">
                <a:solidFill>
                  <a:srgbClr val="000099"/>
                </a:solidFill>
              </a:rPr>
              <a:t>требования к Польше </a:t>
            </a:r>
            <a:endParaRPr lang="en-US" sz="2000" b="1">
              <a:solidFill>
                <a:srgbClr val="000099"/>
              </a:solidFill>
            </a:endParaRPr>
          </a:p>
          <a:p>
            <a:pPr algn="ctr"/>
            <a:r>
              <a:rPr lang="ru-RU" sz="2000" b="1">
                <a:solidFill>
                  <a:srgbClr val="000099"/>
                </a:solidFill>
              </a:rPr>
              <a:t>о присоединении</a:t>
            </a:r>
            <a:r>
              <a:rPr lang="en-US" sz="2000" b="1">
                <a:solidFill>
                  <a:srgbClr val="000099"/>
                </a:solidFill>
              </a:rPr>
              <a:t> </a:t>
            </a:r>
            <a:r>
              <a:rPr lang="ru-RU" sz="2000" b="1">
                <a:solidFill>
                  <a:srgbClr val="000099"/>
                </a:solidFill>
              </a:rPr>
              <a:t>к Германии г. Данцига и части Польши.</a:t>
            </a:r>
          </a:p>
        </p:txBody>
      </p:sp>
      <p:sp>
        <p:nvSpPr>
          <p:cNvPr id="8195" name="Rectangle 5"/>
          <p:cNvSpPr>
            <a:spLocks noChangeArrowheads="1"/>
          </p:cNvSpPr>
          <p:nvPr/>
        </p:nvSpPr>
        <p:spPr bwMode="auto">
          <a:xfrm>
            <a:off x="114300" y="1852613"/>
            <a:ext cx="8877300" cy="1066800"/>
          </a:xfrm>
          <a:prstGeom prst="rect">
            <a:avLst/>
          </a:prstGeom>
          <a:noFill/>
          <a:ln w="762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>
                <a:solidFill>
                  <a:srgbClr val="000099"/>
                </a:solidFill>
              </a:rPr>
              <a:t>Англия и Франция заключают с Польшей договоры </a:t>
            </a:r>
          </a:p>
          <a:p>
            <a:pPr algn="ctr"/>
            <a:r>
              <a:rPr lang="ru-RU" sz="2000" b="1">
                <a:solidFill>
                  <a:srgbClr val="000099"/>
                </a:solidFill>
              </a:rPr>
              <a:t>о взаимопомощи в случае нападения Германии </a:t>
            </a:r>
          </a:p>
          <a:p>
            <a:pPr algn="ctr"/>
            <a:r>
              <a:rPr lang="ru-RU" sz="2000" b="1">
                <a:solidFill>
                  <a:srgbClr val="000099"/>
                </a:solidFill>
              </a:rPr>
              <a:t>и начинают переговоры с СССР.</a:t>
            </a:r>
          </a:p>
        </p:txBody>
      </p:sp>
      <p:sp>
        <p:nvSpPr>
          <p:cNvPr id="8196" name="AutoShape 8"/>
          <p:cNvSpPr>
            <a:spLocks noChangeArrowheads="1"/>
          </p:cNvSpPr>
          <p:nvPr/>
        </p:nvSpPr>
        <p:spPr bwMode="auto">
          <a:xfrm rot="5400000">
            <a:off x="4457700" y="1471613"/>
            <a:ext cx="457200" cy="304800"/>
          </a:xfrm>
          <a:prstGeom prst="rightArrow">
            <a:avLst>
              <a:gd name="adj1" fmla="val 50000"/>
              <a:gd name="adj2" fmla="val 37500"/>
            </a:avLst>
          </a:prstGeom>
          <a:solidFill>
            <a:srgbClr val="FF0000"/>
          </a:solidFill>
          <a:ln w="381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197" name="AutoShape 9"/>
          <p:cNvSpPr>
            <a:spLocks noChangeArrowheads="1"/>
          </p:cNvSpPr>
          <p:nvPr/>
        </p:nvSpPr>
        <p:spPr bwMode="auto">
          <a:xfrm rot="5400000">
            <a:off x="4419600" y="3108325"/>
            <a:ext cx="533400" cy="304800"/>
          </a:xfrm>
          <a:prstGeom prst="rightArrow">
            <a:avLst>
              <a:gd name="adj1" fmla="val 50000"/>
              <a:gd name="adj2" fmla="val 43750"/>
            </a:avLst>
          </a:prstGeom>
          <a:solidFill>
            <a:srgbClr val="FF0000"/>
          </a:solidFill>
          <a:ln w="381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198" name="AutoShape 10"/>
          <p:cNvSpPr>
            <a:spLocks noChangeArrowheads="1"/>
          </p:cNvSpPr>
          <p:nvPr/>
        </p:nvSpPr>
        <p:spPr bwMode="auto">
          <a:xfrm rot="5400000">
            <a:off x="4457700" y="4765675"/>
            <a:ext cx="533400" cy="304800"/>
          </a:xfrm>
          <a:prstGeom prst="rightArrow">
            <a:avLst>
              <a:gd name="adj1" fmla="val 50000"/>
              <a:gd name="adj2" fmla="val 43750"/>
            </a:avLst>
          </a:prstGeom>
          <a:solidFill>
            <a:srgbClr val="FF0000"/>
          </a:solidFill>
          <a:ln w="381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8199" name="Picture 5" descr="300px-MolotovRibbentropStalin">
            <a:hlinkClick r:id="rId2" tooltip="MolotovRibbentropStalin.jpg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3060700"/>
            <a:ext cx="2971800" cy="3663950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8200" name="Прямоугольник 1"/>
          <p:cNvSpPr>
            <a:spLocks noChangeArrowheads="1"/>
          </p:cNvSpPr>
          <p:nvPr/>
        </p:nvSpPr>
        <p:spPr bwMode="auto">
          <a:xfrm>
            <a:off x="3276600" y="3559175"/>
            <a:ext cx="5715000" cy="1016000"/>
          </a:xfrm>
          <a:prstGeom prst="rect">
            <a:avLst/>
          </a:prstGeom>
          <a:noFill/>
          <a:ln w="76200">
            <a:solidFill>
              <a:srgbClr val="00009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solidFill>
                  <a:srgbClr val="000099"/>
                </a:solidFill>
              </a:rPr>
              <a:t>Лето 1939 г. - п</a:t>
            </a:r>
            <a:r>
              <a:rPr lang="ru-RU" sz="2000" b="1">
                <a:solidFill>
                  <a:srgbClr val="000099"/>
                </a:solidFill>
              </a:rPr>
              <a:t>ереговоры с Англией и Францией заходят в </a:t>
            </a:r>
            <a:r>
              <a:rPr lang="ru-RU" sz="2000" b="1">
                <a:solidFill>
                  <a:srgbClr val="C00000"/>
                </a:solidFill>
              </a:rPr>
              <a:t>тупик</a:t>
            </a:r>
            <a:r>
              <a:rPr lang="en-US" sz="2000" b="1">
                <a:solidFill>
                  <a:srgbClr val="C00000"/>
                </a:solidFill>
              </a:rPr>
              <a:t> + агрессия </a:t>
            </a:r>
            <a:r>
              <a:rPr lang="en-US" sz="2000" b="1">
                <a:solidFill>
                  <a:srgbClr val="000099"/>
                </a:solidFill>
              </a:rPr>
              <a:t>Японии на Дальнем Востоке</a:t>
            </a:r>
            <a:r>
              <a:rPr lang="ru-RU" sz="2000" b="1">
                <a:solidFill>
                  <a:srgbClr val="000099"/>
                </a:solidFill>
              </a:rPr>
              <a:t>.</a:t>
            </a:r>
          </a:p>
        </p:txBody>
      </p:sp>
      <p:sp>
        <p:nvSpPr>
          <p:cNvPr id="8201" name="Прямоугольник 2"/>
          <p:cNvSpPr>
            <a:spLocks noChangeArrowheads="1"/>
          </p:cNvSpPr>
          <p:nvPr/>
        </p:nvSpPr>
        <p:spPr bwMode="auto">
          <a:xfrm>
            <a:off x="3303588" y="5257800"/>
            <a:ext cx="5791200" cy="1323975"/>
          </a:xfrm>
          <a:prstGeom prst="rect">
            <a:avLst/>
          </a:prstGeom>
          <a:noFill/>
          <a:ln w="76200">
            <a:solidFill>
              <a:srgbClr val="00009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FF0000"/>
                </a:solidFill>
                <a:hlinkClick r:id="rId4" action="ppaction://hlinkfile"/>
              </a:rPr>
              <a:t>23 августа 1939 года – </a:t>
            </a:r>
            <a:r>
              <a:rPr lang="en-US" sz="2000" b="1">
                <a:solidFill>
                  <a:srgbClr val="FF0000"/>
                </a:solidFill>
                <a:hlinkClick r:id="rId4" action="ppaction://hlinkfile"/>
              </a:rPr>
              <a:t>СССР заключает</a:t>
            </a:r>
          </a:p>
          <a:p>
            <a:r>
              <a:rPr lang="ru-RU" sz="2000" b="1">
                <a:solidFill>
                  <a:srgbClr val="FF0000"/>
                </a:solidFill>
                <a:hlinkClick r:id="rId4" action="ppaction://hlinkfile"/>
              </a:rPr>
              <a:t>пакт Молотова</a:t>
            </a:r>
            <a:r>
              <a:rPr lang="en-US" sz="2000" b="1">
                <a:solidFill>
                  <a:srgbClr val="FF0000"/>
                </a:solidFill>
                <a:hlinkClick r:id="rId4" action="ppaction://hlinkfile"/>
              </a:rPr>
              <a:t>-</a:t>
            </a:r>
            <a:r>
              <a:rPr lang="ru-RU" sz="2000" b="1">
                <a:solidFill>
                  <a:srgbClr val="FF0000"/>
                </a:solidFill>
                <a:hlinkClick r:id="rId4" action="ppaction://hlinkfile"/>
              </a:rPr>
              <a:t>Риббентропа</a:t>
            </a:r>
            <a:endParaRPr lang="ru-RU" sz="2000" b="1">
              <a:solidFill>
                <a:srgbClr val="FF0000"/>
              </a:solidFill>
            </a:endParaRPr>
          </a:p>
          <a:p>
            <a:r>
              <a:rPr lang="ru-RU" sz="2000" b="1">
                <a:solidFill>
                  <a:srgbClr val="FF0000"/>
                </a:solidFill>
              </a:rPr>
              <a:t>о ненападении </a:t>
            </a:r>
            <a:r>
              <a:rPr lang="en-US" sz="2000" b="1">
                <a:solidFill>
                  <a:srgbClr val="FF0000"/>
                </a:solidFill>
              </a:rPr>
              <a:t>на 10 лет </a:t>
            </a:r>
            <a:r>
              <a:rPr lang="ru-RU" sz="2000" b="1">
                <a:solidFill>
                  <a:srgbClr val="FF0000"/>
                </a:solidFill>
              </a:rPr>
              <a:t>+ секретные протоколы о разделе Восточной Европы.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 descr="9fed5b8c899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8600"/>
            <a:ext cx="9144000" cy="646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ln w="76200">
            <a:solidFill>
              <a:srgbClr val="CC0000"/>
            </a:solidFill>
          </a:ln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b="1">
                <a:solidFill>
                  <a:srgbClr val="CC0000"/>
                </a:solidFill>
              </a:rPr>
              <a:t>Противоречивость пакта Молотова Риббентропа: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981200"/>
            <a:ext cx="4419600" cy="4495800"/>
          </a:xfrm>
          <a:ln w="76200">
            <a:solidFill>
              <a:srgbClr val="C00000"/>
            </a:solidFill>
          </a:ln>
        </p:spPr>
        <p:txBody>
          <a:bodyPr/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ru-RU" b="1" smtClean="0">
                <a:solidFill>
                  <a:srgbClr val="000099"/>
                </a:solidFill>
                <a:latin typeface="Arial" charset="0"/>
                <a:cs typeface="Arial" charset="0"/>
              </a:rPr>
              <a:t>Подписание пакта о 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b="1" smtClean="0">
                <a:solidFill>
                  <a:srgbClr val="000099"/>
                </a:solidFill>
                <a:latin typeface="Arial" charset="0"/>
                <a:cs typeface="Arial" charset="0"/>
              </a:rPr>
              <a:t>ненападении с 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b="1" smtClean="0">
                <a:solidFill>
                  <a:srgbClr val="000099"/>
                </a:solidFill>
                <a:latin typeface="Arial" charset="0"/>
                <a:cs typeface="Arial" charset="0"/>
              </a:rPr>
              <a:t>фашистской  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b="1" smtClean="0">
                <a:solidFill>
                  <a:srgbClr val="000099"/>
                </a:solidFill>
                <a:latin typeface="Arial" charset="0"/>
                <a:cs typeface="Arial" charset="0"/>
              </a:rPr>
              <a:t>Германией и 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b="1" smtClean="0">
                <a:solidFill>
                  <a:srgbClr val="000099"/>
                </a:solidFill>
                <a:latin typeface="Arial" charset="0"/>
                <a:cs typeface="Arial" charset="0"/>
              </a:rPr>
              <a:t>секретного 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b="1" smtClean="0">
                <a:solidFill>
                  <a:srgbClr val="000099"/>
                </a:solidFill>
                <a:latin typeface="Arial" charset="0"/>
                <a:cs typeface="Arial" charset="0"/>
              </a:rPr>
              <a:t>протокола к нему 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b="1" smtClean="0">
                <a:solidFill>
                  <a:srgbClr val="000099"/>
                </a:solidFill>
                <a:latin typeface="Arial" charset="0"/>
                <a:cs typeface="Arial" charset="0"/>
              </a:rPr>
              <a:t>было 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b="1" smtClean="0">
                <a:solidFill>
                  <a:srgbClr val="000099"/>
                </a:solidFill>
                <a:latin typeface="Arial" charset="0"/>
                <a:cs typeface="Arial" charset="0"/>
              </a:rPr>
              <a:t>дипломатической 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b="1" smtClean="0">
                <a:solidFill>
                  <a:srgbClr val="000099"/>
                </a:solidFill>
                <a:latin typeface="Arial" charset="0"/>
                <a:cs typeface="Arial" charset="0"/>
              </a:rPr>
              <a:t>удачей СССР.       </a:t>
            </a:r>
          </a:p>
        </p:txBody>
      </p:sp>
      <p:sp>
        <p:nvSpPr>
          <p:cNvPr id="10244" name="Rectangle 5"/>
          <p:cNvSpPr>
            <a:spLocks noChangeArrowheads="1"/>
          </p:cNvSpPr>
          <p:nvPr/>
        </p:nvSpPr>
        <p:spPr bwMode="auto">
          <a:xfrm>
            <a:off x="4713288" y="1981200"/>
            <a:ext cx="3962400" cy="3046413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3200" b="1">
                <a:solidFill>
                  <a:srgbClr val="000099"/>
                </a:solidFill>
                <a:latin typeface="Arial" charset="0"/>
                <a:cs typeface="Arial" charset="0"/>
              </a:rPr>
              <a:t>Подписание  пакта стало ошибкой,  имевшей тяжелые  последствия для СССР.                </a:t>
            </a:r>
          </a:p>
        </p:txBody>
      </p:sp>
      <p:sp>
        <p:nvSpPr>
          <p:cNvPr id="10245" name="Line 8"/>
          <p:cNvSpPr>
            <a:spLocks noChangeShapeType="1"/>
          </p:cNvSpPr>
          <p:nvPr/>
        </p:nvSpPr>
        <p:spPr bwMode="auto">
          <a:xfrm>
            <a:off x="2362200" y="1447800"/>
            <a:ext cx="0" cy="533400"/>
          </a:xfrm>
          <a:prstGeom prst="line">
            <a:avLst/>
          </a:prstGeom>
          <a:noFill/>
          <a:ln w="76200">
            <a:solidFill>
              <a:srgbClr val="CC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46" name="Line 9"/>
          <p:cNvSpPr>
            <a:spLocks noChangeShapeType="1"/>
          </p:cNvSpPr>
          <p:nvPr/>
        </p:nvSpPr>
        <p:spPr bwMode="auto">
          <a:xfrm>
            <a:off x="6629400" y="1447800"/>
            <a:ext cx="0" cy="533400"/>
          </a:xfrm>
          <a:prstGeom prst="line">
            <a:avLst/>
          </a:prstGeom>
          <a:noFill/>
          <a:ln w="76200">
            <a:solidFill>
              <a:srgbClr val="CC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410200" y="6096000"/>
            <a:ext cx="3505200" cy="533400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0099"/>
                </a:solidFill>
              </a:rPr>
              <a:t>С</a:t>
            </a:r>
            <a:r>
              <a:rPr lang="en-US" sz="2000" b="1" dirty="0">
                <a:solidFill>
                  <a:srgbClr val="000099"/>
                </a:solidFill>
              </a:rPr>
              <a:t>м. </a:t>
            </a:r>
            <a:r>
              <a:rPr lang="ru-RU" sz="2000" b="1" dirty="0">
                <a:solidFill>
                  <a:srgbClr val="000099"/>
                </a:solidFill>
              </a:rPr>
              <a:t>Д</a:t>
            </a:r>
            <a:r>
              <a:rPr lang="en-US" sz="2000" b="1" dirty="0" err="1">
                <a:solidFill>
                  <a:srgbClr val="000099"/>
                </a:solidFill>
              </a:rPr>
              <a:t>окументы</a:t>
            </a:r>
            <a:r>
              <a:rPr lang="en-US" sz="2000" b="1" dirty="0">
                <a:solidFill>
                  <a:srgbClr val="000099"/>
                </a:solidFill>
              </a:rPr>
              <a:t> </a:t>
            </a:r>
            <a:r>
              <a:rPr lang="en-US" sz="2000" b="1" dirty="0" err="1">
                <a:solidFill>
                  <a:srgbClr val="000099"/>
                </a:solidFill>
              </a:rPr>
              <a:t>стр</a:t>
            </a:r>
            <a:r>
              <a:rPr lang="en-US" sz="2000" b="1" dirty="0">
                <a:solidFill>
                  <a:srgbClr val="000099"/>
                </a:solidFill>
              </a:rPr>
              <a:t>. 196-197</a:t>
            </a:r>
            <a:endParaRPr lang="ru-RU" sz="2000" b="1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4"/>
          <p:cNvSpPr>
            <a:spLocks noChangeArrowheads="1"/>
          </p:cNvSpPr>
          <p:nvPr/>
        </p:nvSpPr>
        <p:spPr bwMode="auto">
          <a:xfrm>
            <a:off x="152400" y="1943100"/>
            <a:ext cx="8763000" cy="4914900"/>
          </a:xfrm>
          <a:prstGeom prst="rect">
            <a:avLst/>
          </a:prstGeom>
          <a:noFill/>
          <a:ln w="76200">
            <a:solidFill>
              <a:srgbClr val="000099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2400" b="1">
                <a:solidFill>
                  <a:srgbClr val="000099"/>
                </a:solidFill>
              </a:rPr>
              <a:t>Подписание пакта стало необходимым в итоге провала переговоров с Англией и Францией.</a:t>
            </a:r>
          </a:p>
          <a:p>
            <a:pPr marL="342900" indent="-342900">
              <a:buFontTx/>
              <a:buAutoNum type="arabicPeriod"/>
            </a:pPr>
            <a:r>
              <a:rPr lang="ru-RU" sz="2400" b="1">
                <a:solidFill>
                  <a:srgbClr val="000099"/>
                </a:solidFill>
              </a:rPr>
              <a:t>Подписав пакт с Германией, СССР направил фашистскую агрессию на Запад.</a:t>
            </a:r>
          </a:p>
          <a:p>
            <a:pPr marL="342900" indent="-342900">
              <a:buFontTx/>
              <a:buAutoNum type="arabicPeriod"/>
            </a:pPr>
            <a:r>
              <a:rPr lang="ru-RU" sz="2400" b="1">
                <a:solidFill>
                  <a:srgbClr val="000099"/>
                </a:solidFill>
              </a:rPr>
              <a:t>Было выиграно время, необходимое для подготовки к войне.</a:t>
            </a:r>
          </a:p>
          <a:p>
            <a:pPr marL="342900" indent="-342900">
              <a:buFontTx/>
              <a:buAutoNum type="arabicPeriod"/>
            </a:pPr>
            <a:r>
              <a:rPr lang="ru-RU" sz="2400" b="1">
                <a:solidFill>
                  <a:srgbClr val="000099"/>
                </a:solidFill>
              </a:rPr>
              <a:t>Союз СССР и Германией заставил Японию переориентироваться на войну с США, и СССР избежал войны на два фронта</a:t>
            </a:r>
          </a:p>
          <a:p>
            <a:pPr marL="342900" indent="-342900">
              <a:buFontTx/>
              <a:buAutoNum type="arabicPeriod"/>
            </a:pPr>
            <a:r>
              <a:rPr lang="ru-RU" sz="2400" b="1">
                <a:solidFill>
                  <a:srgbClr val="000099"/>
                </a:solidFill>
              </a:rPr>
              <a:t>Подписание пакта и секретного протокола к нему позволило СССР включить в свой состав новые территории, которые остались за ним и после войны.</a:t>
            </a:r>
          </a:p>
        </p:txBody>
      </p:sp>
      <p:sp>
        <p:nvSpPr>
          <p:cNvPr id="11267" name="Rectangle 5"/>
          <p:cNvSpPr>
            <a:spLocks noChangeArrowheads="1"/>
          </p:cNvSpPr>
          <p:nvPr/>
        </p:nvSpPr>
        <p:spPr bwMode="auto">
          <a:xfrm>
            <a:off x="4800600" y="152400"/>
            <a:ext cx="419100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ru-RU" sz="1200" b="1"/>
          </a:p>
        </p:txBody>
      </p:sp>
      <p:sp>
        <p:nvSpPr>
          <p:cNvPr id="11268" name="Rectangle 7"/>
          <p:cNvSpPr>
            <a:spLocks noChangeArrowheads="1"/>
          </p:cNvSpPr>
          <p:nvPr/>
        </p:nvSpPr>
        <p:spPr bwMode="auto">
          <a:xfrm>
            <a:off x="657225" y="30163"/>
            <a:ext cx="8010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ru-RU" sz="2400" b="1">
                <a:solidFill>
                  <a:srgbClr val="CC0000"/>
                </a:solidFill>
              </a:rPr>
              <a:t>Две точки зрения на пакт Молотова—Риббентропа:</a:t>
            </a:r>
            <a:endParaRPr lang="ru-RU" sz="2400">
              <a:solidFill>
                <a:srgbClr val="CC0000"/>
              </a:solidFill>
            </a:endParaRPr>
          </a:p>
        </p:txBody>
      </p:sp>
      <p:sp>
        <p:nvSpPr>
          <p:cNvPr id="11269" name="Rectangle 8"/>
          <p:cNvSpPr>
            <a:spLocks noChangeArrowheads="1"/>
          </p:cNvSpPr>
          <p:nvPr/>
        </p:nvSpPr>
        <p:spPr bwMode="auto">
          <a:xfrm>
            <a:off x="228600" y="533400"/>
            <a:ext cx="8686800" cy="1263650"/>
          </a:xfrm>
          <a:prstGeom prst="rect">
            <a:avLst/>
          </a:prstGeom>
          <a:noFill/>
          <a:ln w="76200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CC0000"/>
                </a:solidFill>
              </a:rPr>
              <a:t>1. Подписание пакта о ненападении с фашистской  Германией и секретного протокола к нему было </a:t>
            </a:r>
            <a:r>
              <a:rPr lang="ru-RU" sz="2400" b="1" u="sng">
                <a:solidFill>
                  <a:srgbClr val="CC0000"/>
                </a:solidFill>
              </a:rPr>
              <a:t>дипломатической удачей СССР</a:t>
            </a:r>
            <a:r>
              <a:rPr lang="ru-RU" sz="2400" b="1">
                <a:solidFill>
                  <a:srgbClr val="CC0000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659</TotalTime>
  <Words>1759</Words>
  <Application>Microsoft Office PowerPoint</Application>
  <PresentationFormat>Экран (4:3)</PresentationFormat>
  <Paragraphs>263</Paragraphs>
  <Slides>46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53" baseType="lpstr">
      <vt:lpstr>Tahoma</vt:lpstr>
      <vt:lpstr>Arial</vt:lpstr>
      <vt:lpstr>Calibri</vt:lpstr>
      <vt:lpstr>Arial Black</vt:lpstr>
      <vt:lpstr>Monotype Corsiva</vt:lpstr>
      <vt:lpstr>Times New Roman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Противоречивость пакта Молотова Риббентропа:</vt:lpstr>
      <vt:lpstr>Слайд 9</vt:lpstr>
      <vt:lpstr>Слайд 10</vt:lpstr>
      <vt:lpstr>Слайд 11</vt:lpstr>
      <vt:lpstr>1 сентября 1939 года – нападение Германии на Польшу  – начало Второй мировой войны.</vt:lpstr>
      <vt:lpstr>3 сентября   1939 года -  объявление Англией и Францией войны Германии</vt:lpstr>
      <vt:lpstr>5 сентября    1939 года </vt:lpstr>
      <vt:lpstr>9 апреля 1940 года -   нападение Германии  на Данию и Норвегию</vt:lpstr>
      <vt:lpstr>10 мая 1940 года вторжение Германии в Нидерланды,  Бельгию и Люксембург</vt:lpstr>
      <vt:lpstr>14 июня 1940 года –  взятие германскими войсками Парижа</vt:lpstr>
      <vt:lpstr>Слайд 18</vt:lpstr>
      <vt:lpstr>27 сентября 1940 г. – “Тройственный пакт” – Берлинский военно-политический союз между Германией, Италией и Японией</vt:lpstr>
      <vt:lpstr>12 октября 1940 года -   вступление германских войск    в Румынию</vt:lpstr>
      <vt:lpstr>6 апреля 1941 года -    Германия напала на Югославию</vt:lpstr>
      <vt:lpstr>27 апреля     1941 года -   немцы вступили в Афины.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Апрель 1941 г. – московский пакт о нейтралитете на 5 лет  между СССР и Японией.</vt:lpstr>
      <vt:lpstr>Слайд 34</vt:lpstr>
      <vt:lpstr>Подготовка СССР к войне  (§ 23 стр. 194-196)</vt:lpstr>
      <vt:lpstr>Подготовка СССР к войне </vt:lpstr>
      <vt:lpstr>Слайд 37</vt:lpstr>
      <vt:lpstr>Подготовка СССР к войне</vt:lpstr>
      <vt:lpstr>Слайд 39</vt:lpstr>
      <vt:lpstr>Подготовка СССР к войне</vt:lpstr>
      <vt:lpstr>Слайд 41</vt:lpstr>
      <vt:lpstr>Слайд 42</vt:lpstr>
      <vt:lpstr>Подготовка СССР к войне</vt:lpstr>
      <vt:lpstr>Слайд 44</vt:lpstr>
      <vt:lpstr>Слайд 45</vt:lpstr>
      <vt:lpstr>Слайд 46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</cp:lastModifiedBy>
  <cp:revision>27</cp:revision>
  <cp:lastPrinted>1601-01-01T00:00:00Z</cp:lastPrinted>
  <dcterms:created xsi:type="dcterms:W3CDTF">1601-01-01T00:00:00Z</dcterms:created>
  <dcterms:modified xsi:type="dcterms:W3CDTF">2012-02-06T20:43:46Z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