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287" r:id="rId3"/>
    <p:sldId id="291" r:id="rId4"/>
    <p:sldId id="285" r:id="rId5"/>
    <p:sldId id="262" r:id="rId6"/>
    <p:sldId id="266" r:id="rId7"/>
    <p:sldId id="263" r:id="rId8"/>
    <p:sldId id="267" r:id="rId9"/>
    <p:sldId id="284" r:id="rId10"/>
    <p:sldId id="265" r:id="rId11"/>
    <p:sldId id="292" r:id="rId12"/>
    <p:sldId id="296" r:id="rId13"/>
    <p:sldId id="297" r:id="rId14"/>
    <p:sldId id="298" r:id="rId15"/>
    <p:sldId id="299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6" r:id="rId32"/>
    <p:sldId id="288" r:id="rId33"/>
    <p:sldId id="289" r:id="rId34"/>
    <p:sldId id="293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1E66-7103-485B-8451-A47ACDB115E0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9463FE8-5AD1-4041-B795-D509D4050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1E66-7103-485B-8451-A47ACDB115E0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3FE8-5AD1-4041-B795-D509D4050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1E66-7103-485B-8451-A47ACDB115E0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3FE8-5AD1-4041-B795-D509D4050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1E66-7103-485B-8451-A47ACDB115E0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9463FE8-5AD1-4041-B795-D509D4050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1E66-7103-485B-8451-A47ACDB115E0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3FE8-5AD1-4041-B795-D509D40501B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1E66-7103-485B-8451-A47ACDB115E0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3FE8-5AD1-4041-B795-D509D4050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1E66-7103-485B-8451-A47ACDB115E0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9463FE8-5AD1-4041-B795-D509D40501B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1E66-7103-485B-8451-A47ACDB115E0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3FE8-5AD1-4041-B795-D509D4050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1E66-7103-485B-8451-A47ACDB115E0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3FE8-5AD1-4041-B795-D509D4050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1E66-7103-485B-8451-A47ACDB115E0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3FE8-5AD1-4041-B795-D509D40501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E1E66-7103-485B-8451-A47ACDB115E0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3FE8-5AD1-4041-B795-D509D40501B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D9E1E66-7103-485B-8451-A47ACDB115E0}" type="datetimeFigureOut">
              <a:rPr lang="ru-RU" smtClean="0"/>
              <a:pPr/>
              <a:t>11.05.2014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9463FE8-5AD1-4041-B795-D509D40501B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2;&#1040;&#1056;&#1043;&#1054;%20&#1089;%20&#1076;&#1080;&#1089;&#1082;&#1072;%20&#1057;\&#1075;&#1080;&#1084;&#1085;%20&#1080;&#1085;&#1076;&#1080;&#1080;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20688"/>
            <a:ext cx="8458200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dirty="0" smtClean="0"/>
              <a:t>ІНДІЯ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3200" dirty="0" smtClean="0"/>
              <a:t>Країна контрастів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5661248"/>
            <a:ext cx="8458200" cy="914400"/>
          </a:xfrm>
        </p:spPr>
        <p:txBody>
          <a:bodyPr/>
          <a:lstStyle/>
          <a:p>
            <a:pPr algn="r"/>
            <a:r>
              <a:rPr lang="uk-UA" dirty="0" smtClean="0"/>
              <a:t> Виконали: Федченко Маргарита</a:t>
            </a:r>
          </a:p>
          <a:p>
            <a:pPr algn="r"/>
            <a:r>
              <a:rPr lang="uk-UA" dirty="0" err="1" smtClean="0"/>
              <a:t>Базіляк</a:t>
            </a:r>
            <a:r>
              <a:rPr lang="uk-UA" dirty="0" smtClean="0"/>
              <a:t> Віталіна</a:t>
            </a:r>
          </a:p>
        </p:txBody>
      </p:sp>
      <p:pic>
        <p:nvPicPr>
          <p:cNvPr id="10242" name="Picture 2" descr="D:\МАРГО с диска С\95810568_large_4646070_1278596584_ta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916832"/>
            <a:ext cx="4392488" cy="3294366"/>
          </a:xfrm>
          <a:prstGeom prst="rect">
            <a:avLst/>
          </a:prstGeom>
          <a:noFill/>
        </p:spPr>
      </p:pic>
      <p:pic>
        <p:nvPicPr>
          <p:cNvPr id="1026" name="Picture 2" descr="C:\Users\Intel\Desktop\h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643182"/>
            <a:ext cx="4953000" cy="1397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МАРГО с диска С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861048"/>
            <a:ext cx="4262884" cy="2776403"/>
          </a:xfrm>
          <a:prstGeom prst="rect">
            <a:avLst/>
          </a:prstGeom>
          <a:noFill/>
        </p:spPr>
      </p:pic>
      <p:pic>
        <p:nvPicPr>
          <p:cNvPr id="11267" name="Picture 3" descr="D:\МАРГО с диска С\muzykan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4762500" cy="3162300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Calibri" pitchFamily="34" charset="0"/>
              </a:rPr>
              <a:t>Природо-ресурсний потенціал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340768"/>
            <a:ext cx="8686800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800" dirty="0" err="1" smtClean="0">
                <a:latin typeface="Calibri" pitchFamily="34" charset="0"/>
              </a:rPr>
              <a:t>Корисні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копалини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Індії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різноманітні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і</a:t>
            </a:r>
            <a:r>
              <a:rPr lang="ru-RU" sz="1800" dirty="0" smtClean="0">
                <a:latin typeface="Calibri" pitchFamily="34" charset="0"/>
              </a:rPr>
              <a:t> запаси </a:t>
            </a:r>
            <a:r>
              <a:rPr lang="ru-RU" sz="1800" dirty="0" err="1" smtClean="0">
                <a:latin typeface="Calibri" pitchFamily="34" charset="0"/>
              </a:rPr>
              <a:t>їх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значні</a:t>
            </a:r>
            <a:r>
              <a:rPr lang="ru-RU" sz="1800" dirty="0" smtClean="0">
                <a:latin typeface="Calibri" pitchFamily="34" charset="0"/>
              </a:rPr>
              <a:t>. </a:t>
            </a:r>
            <a:r>
              <a:rPr lang="ru-RU" sz="1800" dirty="0" err="1" smtClean="0">
                <a:latin typeface="Calibri" pitchFamily="34" charset="0"/>
              </a:rPr>
              <a:t>Основні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поклади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розташовані</a:t>
            </a:r>
            <a:r>
              <a:rPr lang="ru-RU" sz="1800" dirty="0" smtClean="0">
                <a:latin typeface="Calibri" pitchFamily="34" charset="0"/>
              </a:rPr>
              <a:t> на </a:t>
            </a:r>
            <a:r>
              <a:rPr lang="ru-RU" sz="1800" dirty="0" err="1" smtClean="0">
                <a:latin typeface="Calibri" pitchFamily="34" charset="0"/>
              </a:rPr>
              <a:t>північному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сході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країни</a:t>
            </a:r>
            <a:r>
              <a:rPr lang="ru-RU" sz="1800" dirty="0" smtClean="0">
                <a:latin typeface="Calibri" pitchFamily="34" charset="0"/>
              </a:rPr>
              <a:t>. На </a:t>
            </a:r>
            <a:r>
              <a:rPr lang="ru-RU" sz="1800" dirty="0" err="1" smtClean="0">
                <a:latin typeface="Calibri" pitchFamily="34" charset="0"/>
              </a:rPr>
              <a:t>кордоні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штатів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Орисю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Біхар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знаходяться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залізорудні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басейни</a:t>
            </a:r>
            <a:r>
              <a:rPr lang="ru-RU" sz="1800" dirty="0" smtClean="0">
                <a:latin typeface="Calibri" pitchFamily="34" charset="0"/>
              </a:rPr>
              <a:t> , </a:t>
            </a:r>
            <a:r>
              <a:rPr lang="ru-RU" sz="1800" dirty="0" err="1" smtClean="0">
                <a:latin typeface="Calibri" pitchFamily="34" charset="0"/>
              </a:rPr>
              <a:t>відносяться</a:t>
            </a:r>
            <a:r>
              <a:rPr lang="ru-RU" sz="1800" dirty="0" smtClean="0">
                <a:latin typeface="Calibri" pitchFamily="34" charset="0"/>
              </a:rPr>
              <a:t> до </a:t>
            </a:r>
            <a:r>
              <a:rPr lang="ru-RU" sz="1800" dirty="0" err="1" smtClean="0">
                <a:latin typeface="Calibri" pitchFamily="34" charset="0"/>
              </a:rPr>
              <a:t>найважливіших</a:t>
            </a:r>
            <a:r>
              <a:rPr lang="ru-RU" sz="1800" dirty="0" smtClean="0">
                <a:latin typeface="Calibri" pitchFamily="34" charset="0"/>
              </a:rPr>
              <a:t> в </a:t>
            </a:r>
            <a:r>
              <a:rPr lang="ru-RU" sz="1800" dirty="0" err="1" smtClean="0">
                <a:latin typeface="Calibri" pitchFamily="34" charset="0"/>
              </a:rPr>
              <a:t>світі</a:t>
            </a:r>
            <a:r>
              <a:rPr lang="ru-RU" sz="1800" dirty="0" smtClean="0">
                <a:latin typeface="Calibri" pitchFamily="34" charset="0"/>
              </a:rPr>
              <a:t> (</a:t>
            </a:r>
            <a:r>
              <a:rPr lang="ru-RU" sz="1800" dirty="0" err="1" smtClean="0">
                <a:latin typeface="Calibri" pitchFamily="34" charset="0"/>
              </a:rPr>
              <a:t>найбільший</a:t>
            </a:r>
            <a:r>
              <a:rPr lang="ru-RU" sz="1800" dirty="0" smtClean="0">
                <a:latin typeface="Calibri" pitchFamily="34" charset="0"/>
              </a:rPr>
              <a:t> - </a:t>
            </a:r>
            <a:r>
              <a:rPr lang="ru-RU" sz="1800" dirty="0" err="1" smtClean="0">
                <a:latin typeface="Calibri" pitchFamily="34" charset="0"/>
              </a:rPr>
              <a:t>Сінгбхум</a:t>
            </a:r>
            <a:r>
              <a:rPr lang="ru-RU" sz="1800" dirty="0" smtClean="0">
                <a:latin typeface="Calibri" pitchFamily="34" charset="0"/>
              </a:rPr>
              <a:t> на плато </a:t>
            </a:r>
            <a:r>
              <a:rPr lang="ru-RU" sz="1800" dirty="0" err="1" smtClean="0">
                <a:latin typeface="Calibri" pitchFamily="34" charset="0"/>
              </a:rPr>
              <a:t>Чхота</a:t>
            </a:r>
            <a:r>
              <a:rPr lang="ru-RU" sz="1800" dirty="0" smtClean="0">
                <a:latin typeface="Calibri" pitchFamily="34" charset="0"/>
              </a:rPr>
              <a:t> - </a:t>
            </a:r>
            <a:r>
              <a:rPr lang="ru-RU" sz="1800" dirty="0" err="1" smtClean="0">
                <a:latin typeface="Calibri" pitchFamily="34" charset="0"/>
              </a:rPr>
              <a:t>Нагпур</a:t>
            </a:r>
            <a:r>
              <a:rPr lang="ru-RU" sz="1800" dirty="0" smtClean="0">
                <a:latin typeface="Calibri" pitchFamily="34" charset="0"/>
              </a:rPr>
              <a:t> ) . </a:t>
            </a:r>
            <a:r>
              <a:rPr lang="ru-RU" sz="1800" dirty="0" err="1" smtClean="0">
                <a:latin typeface="Calibri" pitchFamily="34" charset="0"/>
              </a:rPr>
              <a:t>Залізні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руди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мають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високу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якість</a:t>
            </a:r>
            <a:r>
              <a:rPr lang="ru-RU" sz="1800" dirty="0" smtClean="0">
                <a:latin typeface="Calibri" pitchFamily="34" charset="0"/>
              </a:rPr>
              <a:t>. </a:t>
            </a:r>
          </a:p>
          <a:p>
            <a:pPr algn="ctr">
              <a:buNone/>
            </a:pPr>
            <a:r>
              <a:rPr lang="ru-RU" sz="1800" dirty="0" err="1" smtClean="0">
                <a:latin typeface="Calibri" pitchFamily="34" charset="0"/>
              </a:rPr>
              <a:t>Загальнобіологічні</a:t>
            </a:r>
            <a:r>
              <a:rPr lang="ru-RU" sz="1800" dirty="0" smtClean="0">
                <a:latin typeface="Calibri" pitchFamily="34" charset="0"/>
              </a:rPr>
              <a:t> запаси </a:t>
            </a:r>
            <a:r>
              <a:rPr lang="ru-RU" sz="1800" dirty="0" err="1" smtClean="0">
                <a:latin typeface="Calibri" pitchFamily="34" charset="0"/>
              </a:rPr>
              <a:t>становлять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понад</a:t>
            </a:r>
            <a:r>
              <a:rPr lang="ru-RU" sz="1800" dirty="0" smtClean="0">
                <a:latin typeface="Calibri" pitchFamily="34" charset="0"/>
              </a:rPr>
              <a:t> 19 млрд. т.</a:t>
            </a:r>
          </a:p>
          <a:p>
            <a:pPr algn="ctr">
              <a:buNone/>
            </a:pPr>
            <a:r>
              <a:rPr lang="ru-RU" sz="1800" dirty="0" err="1" smtClean="0">
                <a:latin typeface="Calibri" pitchFamily="34" charset="0"/>
              </a:rPr>
              <a:t>Індія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має</a:t>
            </a:r>
            <a:r>
              <a:rPr lang="ru-RU" sz="1800" dirty="0" smtClean="0">
                <a:latin typeface="Calibri" pitchFamily="34" charset="0"/>
              </a:rPr>
              <a:t> в </a:t>
            </a:r>
            <a:r>
              <a:rPr lang="ru-RU" sz="1800" dirty="0" err="1" smtClean="0">
                <a:latin typeface="Calibri" pitchFamily="34" charset="0"/>
              </a:rPr>
              <a:t>своєму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розпорядженні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також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значні</a:t>
            </a:r>
            <a:r>
              <a:rPr lang="ru-RU" sz="1800" dirty="0" smtClean="0">
                <a:latin typeface="Calibri" pitchFamily="34" charset="0"/>
              </a:rPr>
              <a:t> запаси </a:t>
            </a:r>
            <a:r>
              <a:rPr lang="ru-RU" sz="1800" dirty="0" err="1" smtClean="0">
                <a:latin typeface="Calibri" pitchFamily="34" charset="0"/>
              </a:rPr>
              <a:t>марганцевих</a:t>
            </a:r>
            <a:r>
              <a:rPr lang="ru-RU" sz="1800" dirty="0" smtClean="0">
                <a:latin typeface="Calibri" pitchFamily="34" charset="0"/>
              </a:rPr>
              <a:t> руд.</a:t>
            </a:r>
          </a:p>
          <a:p>
            <a:pPr algn="ctr">
              <a:buNone/>
            </a:pPr>
            <a:r>
              <a:rPr lang="ru-RU" sz="1800" dirty="0" err="1" smtClean="0">
                <a:latin typeface="Calibri" pitchFamily="34" charset="0"/>
              </a:rPr>
              <a:t>Розвідані</a:t>
            </a:r>
            <a:r>
              <a:rPr lang="ru-RU" sz="1800" dirty="0" smtClean="0">
                <a:latin typeface="Calibri" pitchFamily="34" charset="0"/>
              </a:rPr>
              <a:t> запаси </a:t>
            </a:r>
            <a:r>
              <a:rPr lang="ru-RU" sz="1800" dirty="0" err="1" smtClean="0">
                <a:latin typeface="Calibri" pitchFamily="34" charset="0"/>
              </a:rPr>
              <a:t>кам'яного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вугілля</a:t>
            </a:r>
            <a:r>
              <a:rPr lang="ru-RU" sz="1800" dirty="0" smtClean="0">
                <a:latin typeface="Calibri" pitchFamily="34" charset="0"/>
              </a:rPr>
              <a:t> в </a:t>
            </a:r>
            <a:r>
              <a:rPr lang="ru-RU" sz="1800" dirty="0" err="1" smtClean="0">
                <a:latin typeface="Calibri" pitchFamily="34" charset="0"/>
              </a:rPr>
              <a:t>країні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становлять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близько</a:t>
            </a:r>
            <a:r>
              <a:rPr lang="ru-RU" sz="1800" dirty="0" smtClean="0">
                <a:latin typeface="Calibri" pitchFamily="34" charset="0"/>
              </a:rPr>
              <a:t> 23 млрд. т</a:t>
            </a:r>
          </a:p>
          <a:p>
            <a:pPr algn="ctr">
              <a:buNone/>
            </a:pPr>
            <a:r>
              <a:rPr lang="ru-RU" sz="1800" dirty="0" smtClean="0">
                <a:latin typeface="Calibri" pitchFamily="34" charset="0"/>
              </a:rPr>
              <a:t>(</a:t>
            </a:r>
            <a:r>
              <a:rPr lang="ru-RU" sz="1800" dirty="0" err="1" smtClean="0">
                <a:latin typeface="Calibri" pitchFamily="34" charset="0"/>
              </a:rPr>
              <a:t>загальні</a:t>
            </a:r>
            <a:r>
              <a:rPr lang="ru-RU" sz="1800" dirty="0" smtClean="0">
                <a:latin typeface="Calibri" pitchFamily="34" charset="0"/>
              </a:rPr>
              <a:t> запаси </a:t>
            </a:r>
            <a:r>
              <a:rPr lang="ru-RU" sz="1800" dirty="0" err="1" smtClean="0">
                <a:latin typeface="Calibri" pitchFamily="34" charset="0"/>
              </a:rPr>
              <a:t>вугілля</a:t>
            </a:r>
            <a:r>
              <a:rPr lang="ru-RU" sz="1800" dirty="0" smtClean="0">
                <a:latin typeface="Calibri" pitchFamily="34" charset="0"/>
              </a:rPr>
              <a:t> в </a:t>
            </a:r>
            <a:r>
              <a:rPr lang="ru-RU" sz="1800" dirty="0" err="1" smtClean="0">
                <a:latin typeface="Calibri" pitchFamily="34" charset="0"/>
              </a:rPr>
              <a:t>Індії</a:t>
            </a:r>
            <a:r>
              <a:rPr lang="ru-RU" sz="1800" dirty="0" smtClean="0">
                <a:latin typeface="Calibri" pitchFamily="34" charset="0"/>
              </a:rPr>
              <a:t> , за </a:t>
            </a:r>
            <a:r>
              <a:rPr lang="ru-RU" sz="1800" dirty="0" err="1" smtClean="0">
                <a:latin typeface="Calibri" pitchFamily="34" charset="0"/>
              </a:rPr>
              <a:t>різними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даними</a:t>
            </a:r>
            <a:r>
              <a:rPr lang="ru-RU" sz="1800" dirty="0" smtClean="0">
                <a:latin typeface="Calibri" pitchFamily="34" charset="0"/>
              </a:rPr>
              <a:t> , </a:t>
            </a:r>
            <a:r>
              <a:rPr lang="ru-RU" sz="1800" dirty="0" err="1" smtClean="0">
                <a:latin typeface="Calibri" pitchFamily="34" charset="0"/>
              </a:rPr>
              <a:t>оцінюються</a:t>
            </a:r>
            <a:r>
              <a:rPr lang="ru-RU" sz="1800" dirty="0" smtClean="0">
                <a:latin typeface="Calibri" pitchFamily="34" charset="0"/>
              </a:rPr>
              <a:t> в 140 млрд.т) .</a:t>
            </a:r>
          </a:p>
          <a:p>
            <a:pPr algn="ctr">
              <a:buNone/>
            </a:pPr>
            <a:r>
              <a:rPr lang="ru-RU" sz="1800" dirty="0" smtClean="0">
                <a:latin typeface="Calibri" pitchFamily="34" charset="0"/>
              </a:rPr>
              <a:t>На </a:t>
            </a:r>
            <a:r>
              <a:rPr lang="ru-RU" sz="1800" dirty="0" err="1" smtClean="0">
                <a:latin typeface="Calibri" pitchFamily="34" charset="0"/>
              </a:rPr>
              <a:t>північному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сході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країни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спостерігається</a:t>
            </a:r>
            <a:r>
              <a:rPr lang="ru-RU" sz="1800" dirty="0" smtClean="0">
                <a:latin typeface="Calibri" pitchFamily="34" charset="0"/>
              </a:rPr>
              <a:t> особливо </a:t>
            </a:r>
            <a:r>
              <a:rPr lang="ru-RU" sz="1800" dirty="0" err="1" smtClean="0">
                <a:latin typeface="Calibri" pitchFamily="34" charset="0"/>
              </a:rPr>
              <a:t>сприятлива</a:t>
            </a:r>
            <a:r>
              <a:rPr lang="ru-RU" sz="1800" dirty="0" smtClean="0">
                <a:latin typeface="Calibri" pitchFamily="34" charset="0"/>
              </a:rPr>
              <a:t> для </a:t>
            </a:r>
            <a:r>
              <a:rPr lang="ru-RU" sz="1800" dirty="0" err="1" smtClean="0">
                <a:latin typeface="Calibri" pitchFamily="34" charset="0"/>
              </a:rPr>
              <a:t>розвитку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галузей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важкої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промисловості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концентрація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корисних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копалин</a:t>
            </a:r>
            <a:r>
              <a:rPr lang="ru-RU" sz="1800" dirty="0" smtClean="0">
                <a:latin typeface="Calibri" pitchFamily="34" charset="0"/>
              </a:rPr>
              <a:t>. Штат </a:t>
            </a:r>
            <a:r>
              <a:rPr lang="ru-RU" sz="1800" dirty="0" err="1" smtClean="0">
                <a:latin typeface="Calibri" pitchFamily="34" charset="0"/>
              </a:rPr>
              <a:t>Біхар</a:t>
            </a:r>
            <a:r>
              <a:rPr lang="ru-RU" sz="1800" dirty="0" smtClean="0">
                <a:latin typeface="Calibri" pitchFamily="34" charset="0"/>
              </a:rPr>
              <a:t> - </a:t>
            </a:r>
            <a:r>
              <a:rPr lang="ru-RU" sz="1800" dirty="0" err="1" smtClean="0">
                <a:latin typeface="Calibri" pitchFamily="34" charset="0"/>
              </a:rPr>
              <a:t>найбагатший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корисними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копалинами</a:t>
            </a:r>
            <a:r>
              <a:rPr lang="ru-RU" sz="1800" dirty="0" smtClean="0">
                <a:latin typeface="Calibri" pitchFamily="34" charset="0"/>
              </a:rPr>
              <a:t> район </a:t>
            </a:r>
            <a:r>
              <a:rPr lang="ru-RU" sz="1800" dirty="0" err="1" smtClean="0">
                <a:latin typeface="Calibri" pitchFamily="34" charset="0"/>
              </a:rPr>
              <a:t>Індії</a:t>
            </a:r>
            <a:r>
              <a:rPr lang="ru-RU" sz="1800" dirty="0" smtClean="0">
                <a:latin typeface="Calibri" pitchFamily="34" charset="0"/>
              </a:rPr>
              <a:t>.</a:t>
            </a:r>
          </a:p>
          <a:p>
            <a:pPr algn="ctr">
              <a:buNone/>
            </a:pPr>
            <a:r>
              <a:rPr lang="ru-RU" sz="1800" dirty="0" err="1" smtClean="0">
                <a:latin typeface="Calibri" pitchFamily="34" charset="0"/>
              </a:rPr>
              <a:t>Різноманітні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корисні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копалини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Південної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Індії</a:t>
            </a:r>
            <a:r>
              <a:rPr lang="ru-RU" sz="1800" dirty="0" smtClean="0">
                <a:latin typeface="Calibri" pitchFamily="34" charset="0"/>
              </a:rPr>
              <a:t>. </a:t>
            </a:r>
            <a:r>
              <a:rPr lang="ru-RU" sz="1800" dirty="0" err="1" smtClean="0">
                <a:latin typeface="Calibri" pitchFamily="34" charset="0"/>
              </a:rPr>
              <a:t>Це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боксити</a:t>
            </a:r>
            <a:r>
              <a:rPr lang="ru-RU" sz="1800" dirty="0" smtClean="0">
                <a:latin typeface="Calibri" pitchFamily="34" charset="0"/>
              </a:rPr>
              <a:t> , </a:t>
            </a:r>
            <a:r>
              <a:rPr lang="ru-RU" sz="1800" dirty="0" err="1" smtClean="0">
                <a:latin typeface="Calibri" pitchFamily="34" charset="0"/>
              </a:rPr>
              <a:t>хроміти</a:t>
            </a:r>
            <a:r>
              <a:rPr lang="ru-RU" sz="1800" dirty="0" smtClean="0">
                <a:latin typeface="Calibri" pitchFamily="34" charset="0"/>
              </a:rPr>
              <a:t> , магнезиту, буре </a:t>
            </a:r>
            <a:r>
              <a:rPr lang="ru-RU" sz="1800" dirty="0" err="1" smtClean="0">
                <a:latin typeface="Calibri" pitchFamily="34" charset="0"/>
              </a:rPr>
              <a:t>вугілля</a:t>
            </a:r>
            <a:r>
              <a:rPr lang="ru-RU" sz="1800" dirty="0" smtClean="0">
                <a:latin typeface="Calibri" pitchFamily="34" charset="0"/>
              </a:rPr>
              <a:t>, </a:t>
            </a:r>
            <a:r>
              <a:rPr lang="ru-RU" sz="1800" dirty="0" err="1" smtClean="0">
                <a:latin typeface="Calibri" pitchFamily="34" charset="0"/>
              </a:rPr>
              <a:t>графіт</a:t>
            </a:r>
            <a:r>
              <a:rPr lang="ru-RU" sz="1800" dirty="0" smtClean="0">
                <a:latin typeface="Calibri" pitchFamily="34" charset="0"/>
              </a:rPr>
              <a:t> , слюда , </a:t>
            </a:r>
            <a:r>
              <a:rPr lang="ru-RU" sz="1800" dirty="0" err="1" smtClean="0">
                <a:latin typeface="Calibri" pitchFamily="34" charset="0"/>
              </a:rPr>
              <a:t>алмази</a:t>
            </a:r>
            <a:r>
              <a:rPr lang="ru-RU" sz="1800" dirty="0" smtClean="0">
                <a:latin typeface="Calibri" pitchFamily="34" charset="0"/>
              </a:rPr>
              <a:t> , золото , </a:t>
            </a:r>
            <a:r>
              <a:rPr lang="ru-RU" sz="1800" dirty="0" err="1" smtClean="0">
                <a:latin typeface="Calibri" pitchFamily="34" charset="0"/>
              </a:rPr>
              <a:t>монацітовие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піски</a:t>
            </a:r>
            <a:r>
              <a:rPr lang="ru-RU" sz="1800" dirty="0" smtClean="0">
                <a:latin typeface="Calibri" pitchFamily="34" charset="0"/>
              </a:rPr>
              <a:t>. У </a:t>
            </a:r>
            <a:r>
              <a:rPr lang="ru-RU" sz="1800" dirty="0" err="1" smtClean="0">
                <a:latin typeface="Calibri" pitchFamily="34" charset="0"/>
              </a:rPr>
              <a:t>Центральній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Індії</a:t>
            </a:r>
            <a:r>
              <a:rPr lang="ru-RU" sz="1800" dirty="0" smtClean="0">
                <a:latin typeface="Calibri" pitchFamily="34" charset="0"/>
              </a:rPr>
              <a:t> (</a:t>
            </a:r>
            <a:r>
              <a:rPr lang="ru-RU" sz="1800" dirty="0" err="1" smtClean="0">
                <a:latin typeface="Calibri" pitchFamily="34" charset="0"/>
              </a:rPr>
              <a:t>східна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частина</a:t>
            </a:r>
            <a:r>
              <a:rPr lang="ru-RU" sz="1800" dirty="0" smtClean="0">
                <a:latin typeface="Calibri" pitchFamily="34" charset="0"/>
              </a:rPr>
              <a:t> штату </a:t>
            </a:r>
            <a:r>
              <a:rPr lang="ru-RU" sz="1800" dirty="0" err="1" smtClean="0">
                <a:latin typeface="Calibri" pitchFamily="34" charset="0"/>
              </a:rPr>
              <a:t>Мадьхья</a:t>
            </a:r>
            <a:r>
              <a:rPr lang="ru-RU" sz="1800" dirty="0" smtClean="0">
                <a:latin typeface="Calibri" pitchFamily="34" charset="0"/>
              </a:rPr>
              <a:t> - </a:t>
            </a:r>
            <a:r>
              <a:rPr lang="ru-RU" sz="1800" dirty="0" err="1" smtClean="0">
                <a:latin typeface="Calibri" pitchFamily="34" charset="0"/>
              </a:rPr>
              <a:t>Прадеш</a:t>
            </a:r>
            <a:r>
              <a:rPr lang="ru-RU" sz="1800" dirty="0" smtClean="0">
                <a:latin typeface="Calibri" pitchFamily="34" charset="0"/>
              </a:rPr>
              <a:t>) </a:t>
            </a:r>
            <a:r>
              <a:rPr lang="ru-RU" sz="1800" dirty="0" err="1" smtClean="0">
                <a:latin typeface="Calibri" pitchFamily="34" charset="0"/>
              </a:rPr>
              <a:t>також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є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значні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родовища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чорних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металів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кам'яного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вугілля</a:t>
            </a:r>
            <a:r>
              <a:rPr lang="ru-RU" sz="1800" dirty="0" smtClean="0">
                <a:latin typeface="Calibri" pitchFamily="34" charset="0"/>
              </a:rPr>
              <a:t>.</a:t>
            </a:r>
          </a:p>
          <a:p>
            <a:pPr algn="ctr">
              <a:buNone/>
            </a:pPr>
            <a:r>
              <a:rPr lang="ru-RU" sz="1800" dirty="0" err="1" smtClean="0">
                <a:latin typeface="Calibri" pitchFamily="34" charset="0"/>
              </a:rPr>
              <a:t>Важливим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джерелом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енергії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може</a:t>
            </a:r>
            <a:r>
              <a:rPr lang="ru-RU" sz="1800" dirty="0" smtClean="0">
                <a:latin typeface="Calibri" pitchFamily="34" charset="0"/>
              </a:rPr>
              <a:t> стати </a:t>
            </a:r>
            <a:r>
              <a:rPr lang="ru-RU" sz="1800" dirty="0" err="1" smtClean="0">
                <a:latin typeface="Calibri" pitchFamily="34" charset="0"/>
              </a:rPr>
              <a:t>радіоактивний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торій</a:t>
            </a:r>
            <a:r>
              <a:rPr lang="ru-RU" sz="1800" dirty="0" smtClean="0">
                <a:latin typeface="Calibri" pitchFamily="34" charset="0"/>
              </a:rPr>
              <a:t>, </a:t>
            </a:r>
            <a:r>
              <a:rPr lang="ru-RU" sz="1800" dirty="0" err="1" smtClean="0">
                <a:latin typeface="Calibri" pitchFamily="34" charset="0"/>
              </a:rPr>
              <a:t>який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міститься</a:t>
            </a:r>
            <a:r>
              <a:rPr lang="ru-RU" sz="1800" dirty="0" smtClean="0">
                <a:latin typeface="Calibri" pitchFamily="34" charset="0"/>
              </a:rPr>
              <a:t> в </a:t>
            </a:r>
            <a:r>
              <a:rPr lang="ru-RU" sz="1800" dirty="0" err="1" smtClean="0">
                <a:latin typeface="Calibri" pitchFamily="34" charset="0"/>
              </a:rPr>
              <a:t>моноцітових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пісках</a:t>
            </a:r>
            <a:r>
              <a:rPr lang="ru-RU" sz="1800" dirty="0" smtClean="0">
                <a:latin typeface="Calibri" pitchFamily="34" charset="0"/>
              </a:rPr>
              <a:t> . У </a:t>
            </a:r>
            <a:r>
              <a:rPr lang="ru-RU" sz="1800" dirty="0" err="1" smtClean="0">
                <a:latin typeface="Calibri" pitchFamily="34" charset="0"/>
              </a:rPr>
              <a:t>штаті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Раджастхан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виявлені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уранові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руди</a:t>
            </a:r>
            <a:r>
              <a:rPr lang="ru-RU" sz="1800" dirty="0" smtClean="0">
                <a:latin typeface="Calibri" pitchFamily="34" charset="0"/>
              </a:rPr>
              <a:t>.</a:t>
            </a:r>
            <a:endParaRPr lang="ru-RU" sz="1800" dirty="0">
              <a:latin typeface="Calibri" pitchFamily="34" charset="0"/>
            </a:endParaRPr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573016"/>
            <a:ext cx="4507979" cy="299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25144"/>
            <a:ext cx="2710096" cy="1840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260648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88640"/>
            <a:ext cx="276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latin typeface="Calibri" pitchFamily="34" charset="0"/>
              </a:rPr>
              <a:t>Загальна характеристика господарства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268760"/>
            <a:ext cx="8686800" cy="4525963"/>
          </a:xfrm>
        </p:spPr>
        <p:txBody>
          <a:bodyPr>
            <a:noAutofit/>
          </a:bodyPr>
          <a:lstStyle/>
          <a:p>
            <a:r>
              <a:rPr lang="ru-RU" sz="1500" dirty="0" smtClean="0">
                <a:latin typeface="Calibri" pitchFamily="34" charset="0"/>
              </a:rPr>
              <a:t>Для </a:t>
            </a:r>
            <a:r>
              <a:rPr lang="ru-RU" sz="1500" dirty="0" err="1" smtClean="0">
                <a:latin typeface="Calibri" pitchFamily="34" charset="0"/>
              </a:rPr>
              <a:t>Індії</a:t>
            </a:r>
            <a:r>
              <a:rPr lang="ru-RU" sz="1500" dirty="0" smtClean="0">
                <a:latin typeface="Calibri" pitchFamily="34" charset="0"/>
              </a:rPr>
              <a:t> — </a:t>
            </a:r>
            <a:r>
              <a:rPr lang="ru-RU" sz="1500" dirty="0" err="1" smtClean="0">
                <a:latin typeface="Calibri" pitchFamily="34" charset="0"/>
              </a:rPr>
              <a:t>країни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стародавньої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цивілізації</a:t>
            </a:r>
            <a:r>
              <a:rPr lang="ru-RU" sz="1500" dirty="0" smtClean="0">
                <a:latin typeface="Calibri" pitchFamily="34" charset="0"/>
              </a:rPr>
              <a:t> — зараз </a:t>
            </a:r>
            <a:r>
              <a:rPr lang="ru-RU" sz="1500" dirty="0" err="1" smtClean="0">
                <a:latin typeface="Calibri" pitchFamily="34" charset="0"/>
              </a:rPr>
              <a:t>характерні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всі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риси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слаборозвиненості</a:t>
            </a:r>
            <a:r>
              <a:rPr lang="ru-RU" sz="1500" dirty="0" smtClean="0">
                <a:latin typeface="Calibri" pitchFamily="34" charset="0"/>
              </a:rPr>
              <a:t>, як </a:t>
            </a:r>
            <a:r>
              <a:rPr lang="ru-RU" sz="1500" dirty="0" err="1" smtClean="0">
                <a:latin typeface="Calibri" pitchFamily="34" charset="0"/>
              </a:rPr>
              <a:t>їх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визначає</a:t>
            </a:r>
            <a:r>
              <a:rPr lang="ru-RU" sz="1500" dirty="0" smtClean="0">
                <a:latin typeface="Calibri" pitchFamily="34" charset="0"/>
              </a:rPr>
              <a:t> ООН. В </a:t>
            </a:r>
            <a:r>
              <a:rPr lang="en-US" sz="1500" dirty="0" smtClean="0">
                <a:latin typeface="Calibri" pitchFamily="34" charset="0"/>
              </a:rPr>
              <a:t>XX </a:t>
            </a:r>
            <a:r>
              <a:rPr lang="ru-RU" sz="1500" dirty="0" smtClean="0">
                <a:latin typeface="Calibri" pitchFamily="34" charset="0"/>
              </a:rPr>
              <a:t>ст. в </a:t>
            </a:r>
            <a:r>
              <a:rPr lang="ru-RU" sz="1500" dirty="0" err="1" smtClean="0">
                <a:latin typeface="Calibri" pitchFamily="34" charset="0"/>
              </a:rPr>
              <a:t>країні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з'явилися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сучасні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підприємства</a:t>
            </a:r>
            <a:r>
              <a:rPr lang="ru-RU" sz="1500" dirty="0" smtClean="0">
                <a:latin typeface="Calibri" pitchFamily="34" charset="0"/>
              </a:rPr>
              <a:t>, </a:t>
            </a:r>
            <a:r>
              <a:rPr lang="ru-RU" sz="1500" dirty="0" err="1" smtClean="0">
                <a:latin typeface="Calibri" pitchFamily="34" charset="0"/>
              </a:rPr>
              <a:t>виробництво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засобів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виробництва</a:t>
            </a:r>
            <a:r>
              <a:rPr lang="ru-RU" sz="1500" dirty="0" smtClean="0">
                <a:latin typeface="Calibri" pitchFamily="34" charset="0"/>
              </a:rPr>
              <a:t>, </a:t>
            </a:r>
            <a:r>
              <a:rPr lang="ru-RU" sz="1500" dirty="0" err="1" smtClean="0">
                <a:latin typeface="Calibri" pitchFamily="34" charset="0"/>
              </a:rPr>
              <a:t>атомні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й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космічні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дослідження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тощо</a:t>
            </a:r>
            <a:r>
              <a:rPr lang="ru-RU" sz="1500" dirty="0" smtClean="0">
                <a:latin typeface="Calibri" pitchFamily="34" charset="0"/>
              </a:rPr>
              <a:t>. </a:t>
            </a:r>
            <a:r>
              <a:rPr lang="ru-RU" sz="1500" dirty="0" err="1" smtClean="0">
                <a:latin typeface="Calibri" pitchFamily="34" charset="0"/>
              </a:rPr>
              <a:t>Якщо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брати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абсолютні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показники</a:t>
            </a:r>
            <a:r>
              <a:rPr lang="ru-RU" sz="1500" dirty="0" smtClean="0">
                <a:latin typeface="Calibri" pitchFamily="34" charset="0"/>
              </a:rPr>
              <a:t>, то </a:t>
            </a:r>
            <a:r>
              <a:rPr lang="ru-RU" sz="1500" dirty="0" err="1" smtClean="0">
                <a:latin typeface="Calibri" pitchFamily="34" charset="0"/>
              </a:rPr>
              <a:t>Індія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стоятиме</a:t>
            </a:r>
            <a:r>
              <a:rPr lang="ru-RU" sz="1500" dirty="0" smtClean="0">
                <a:latin typeface="Calibri" pitchFamily="34" charset="0"/>
              </a:rPr>
              <a:t> в </a:t>
            </a:r>
            <a:r>
              <a:rPr lang="ru-RU" sz="1500" dirty="0" err="1" smtClean="0">
                <a:latin typeface="Calibri" pitchFamily="34" charset="0"/>
              </a:rPr>
              <a:t>числі</a:t>
            </a:r>
            <a:r>
              <a:rPr lang="ru-RU" sz="1500" dirty="0" smtClean="0">
                <a:latin typeface="Calibri" pitchFamily="34" charset="0"/>
              </a:rPr>
              <a:t> перших у </a:t>
            </a:r>
            <a:r>
              <a:rPr lang="ru-RU" sz="1500" dirty="0" err="1" smtClean="0">
                <a:latin typeface="Calibri" pitchFamily="34" charset="0"/>
              </a:rPr>
              <a:t>світі</a:t>
            </a:r>
            <a:r>
              <a:rPr lang="ru-RU" sz="1500" dirty="0" smtClean="0">
                <a:latin typeface="Calibri" pitchFamily="34" charset="0"/>
              </a:rPr>
              <a:t>. </a:t>
            </a:r>
            <a:r>
              <a:rPr lang="ru-RU" sz="1500" dirty="0" err="1" smtClean="0">
                <a:latin typeface="Calibri" pitchFamily="34" charset="0"/>
              </a:rPr>
              <a:t>Це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стосується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площі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орних</a:t>
            </a:r>
            <a:r>
              <a:rPr lang="ru-RU" sz="1500" dirty="0" smtClean="0">
                <a:latin typeface="Calibri" pitchFamily="34" charset="0"/>
              </a:rPr>
              <a:t> земель </a:t>
            </a:r>
            <a:r>
              <a:rPr lang="ru-RU" sz="1500" dirty="0" err="1" smtClean="0">
                <a:latin typeface="Calibri" pitchFamily="34" charset="0"/>
              </a:rPr>
              <a:t>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зрошуваних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територій</a:t>
            </a:r>
            <a:r>
              <a:rPr lang="ru-RU" sz="1500" dirty="0" smtClean="0">
                <a:latin typeface="Calibri" pitchFamily="34" charset="0"/>
              </a:rPr>
              <a:t>, </a:t>
            </a:r>
            <a:r>
              <a:rPr lang="ru-RU" sz="1500" dirty="0" err="1" smtClean="0">
                <a:latin typeface="Calibri" pitchFamily="34" charset="0"/>
              </a:rPr>
              <a:t>виробництва</a:t>
            </a:r>
            <a:r>
              <a:rPr lang="ru-RU" sz="1500" dirty="0" smtClean="0">
                <a:latin typeface="Calibri" pitchFamily="34" charset="0"/>
              </a:rPr>
              <a:t> рису, </a:t>
            </a:r>
            <a:r>
              <a:rPr lang="ru-RU" sz="1500" dirty="0" err="1" smtClean="0">
                <a:latin typeface="Calibri" pitchFamily="34" charset="0"/>
              </a:rPr>
              <a:t>пшениці</a:t>
            </a:r>
            <a:r>
              <a:rPr lang="ru-RU" sz="1500" dirty="0" smtClean="0">
                <a:latin typeface="Calibri" pitchFamily="34" charset="0"/>
              </a:rPr>
              <a:t>, </a:t>
            </a:r>
            <a:r>
              <a:rPr lang="ru-RU" sz="1500" dirty="0" err="1" smtClean="0">
                <a:latin typeface="Calibri" pitchFamily="34" charset="0"/>
              </a:rPr>
              <a:t>олійних</a:t>
            </a:r>
            <a:r>
              <a:rPr lang="ru-RU" sz="1500" dirty="0" smtClean="0">
                <a:latin typeface="Calibri" pitchFamily="34" charset="0"/>
              </a:rPr>
              <a:t>, </a:t>
            </a:r>
            <a:r>
              <a:rPr lang="ru-RU" sz="1500" dirty="0" err="1" smtClean="0">
                <a:latin typeface="Calibri" pitchFamily="34" charset="0"/>
              </a:rPr>
              <a:t>цукрової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тростини</a:t>
            </a:r>
            <a:r>
              <a:rPr lang="ru-RU" sz="1500" dirty="0" smtClean="0">
                <a:latin typeface="Calibri" pitchFamily="34" charset="0"/>
              </a:rPr>
              <a:t>, джуту, чаю, </a:t>
            </a:r>
            <a:r>
              <a:rPr lang="ru-RU" sz="1500" dirty="0" err="1" smtClean="0">
                <a:latin typeface="Calibri" pitchFamily="34" charset="0"/>
              </a:rPr>
              <a:t>поголів'я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великої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рогатої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худоби</a:t>
            </a:r>
            <a:r>
              <a:rPr lang="ru-RU" sz="1500" dirty="0" smtClean="0">
                <a:latin typeface="Calibri" pitchFamily="34" charset="0"/>
              </a:rPr>
              <a:t>, </a:t>
            </a:r>
            <a:r>
              <a:rPr lang="ru-RU" sz="1500" dirty="0" err="1" smtClean="0">
                <a:latin typeface="Calibri" pitchFamily="34" charset="0"/>
              </a:rPr>
              <a:t>довжини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залізниць</a:t>
            </a:r>
            <a:r>
              <a:rPr lang="ru-RU" sz="1500" dirty="0" smtClean="0">
                <a:latin typeface="Calibri" pitchFamily="34" charset="0"/>
              </a:rPr>
              <a:t>. Але в </a:t>
            </a:r>
            <a:r>
              <a:rPr lang="ru-RU" sz="1500" dirty="0" err="1" smtClean="0">
                <a:latin typeface="Calibri" pitchFamily="34" charset="0"/>
              </a:rPr>
              <a:t>розрахунку</a:t>
            </a:r>
            <a:r>
              <a:rPr lang="ru-RU" sz="1500" dirty="0" smtClean="0">
                <a:latin typeface="Calibri" pitchFamily="34" charset="0"/>
              </a:rPr>
              <a:t> на одного жителя </a:t>
            </a:r>
            <a:r>
              <a:rPr lang="ru-RU" sz="1500" dirty="0" err="1" smtClean="0">
                <a:latin typeface="Calibri" pitchFamily="34" charset="0"/>
              </a:rPr>
              <a:t>ці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показники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будуть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серед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найнижчих</a:t>
            </a:r>
            <a:r>
              <a:rPr lang="ru-RU" sz="1500" dirty="0" smtClean="0">
                <a:latin typeface="Calibri" pitchFamily="34" charset="0"/>
              </a:rPr>
              <a:t> у </a:t>
            </a:r>
            <a:r>
              <a:rPr lang="ru-RU" sz="1500" dirty="0" err="1" smtClean="0">
                <a:latin typeface="Calibri" pitchFamily="34" charset="0"/>
              </a:rPr>
              <a:t>світі</a:t>
            </a:r>
            <a:r>
              <a:rPr lang="ru-RU" sz="1500" dirty="0" smtClean="0">
                <a:latin typeface="Calibri" pitchFamily="34" charset="0"/>
              </a:rPr>
              <a:t>. ВНП </a:t>
            </a:r>
            <a:r>
              <a:rPr lang="ru-RU" sz="1500" dirty="0" err="1" smtClean="0">
                <a:latin typeface="Calibri" pitchFamily="34" charset="0"/>
              </a:rPr>
              <a:t>Індії</a:t>
            </a:r>
            <a:r>
              <a:rPr lang="ru-RU" sz="1500" dirty="0" smtClean="0">
                <a:latin typeface="Calibri" pitchFamily="34" charset="0"/>
              </a:rPr>
              <a:t> становить 320 </a:t>
            </a:r>
            <a:r>
              <a:rPr lang="ru-RU" sz="1500" dirty="0" err="1" smtClean="0">
                <a:latin typeface="Calibri" pitchFamily="34" charset="0"/>
              </a:rPr>
              <a:t>млрд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доларів</a:t>
            </a:r>
            <a:r>
              <a:rPr lang="ru-RU" sz="1500" dirty="0" smtClean="0">
                <a:latin typeface="Calibri" pitchFamily="34" charset="0"/>
              </a:rPr>
              <a:t> США (15 </a:t>
            </a:r>
            <a:r>
              <a:rPr lang="ru-RU" sz="1500" dirty="0" err="1" smtClean="0">
                <a:latin typeface="Calibri" pitchFamily="34" charset="0"/>
              </a:rPr>
              <a:t>місце</a:t>
            </a:r>
            <a:r>
              <a:rPr lang="ru-RU" sz="1500" dirty="0" smtClean="0">
                <a:latin typeface="Calibri" pitchFamily="34" charset="0"/>
              </a:rPr>
              <a:t> в </a:t>
            </a:r>
            <a:r>
              <a:rPr lang="ru-RU" sz="1500" dirty="0" err="1" smtClean="0">
                <a:latin typeface="Calibri" pitchFamily="34" charset="0"/>
              </a:rPr>
              <a:t>світі</a:t>
            </a:r>
            <a:r>
              <a:rPr lang="ru-RU" sz="1500" dirty="0" smtClean="0">
                <a:latin typeface="Calibri" pitchFamily="34" charset="0"/>
              </a:rPr>
              <a:t>), а в </a:t>
            </a:r>
            <a:r>
              <a:rPr lang="ru-RU" sz="1500" dirty="0" err="1" smtClean="0">
                <a:latin typeface="Calibri" pitchFamily="34" charset="0"/>
              </a:rPr>
              <a:t>розрахунку</a:t>
            </a:r>
            <a:r>
              <a:rPr lang="ru-RU" sz="1500" dirty="0" smtClean="0">
                <a:latin typeface="Calibri" pitchFamily="34" charset="0"/>
              </a:rPr>
              <a:t> на одного жителя — 340 </a:t>
            </a:r>
            <a:r>
              <a:rPr lang="ru-RU" sz="1500" dirty="0" err="1" smtClean="0">
                <a:latin typeface="Calibri" pitchFamily="34" charset="0"/>
              </a:rPr>
              <a:t>доларів</a:t>
            </a:r>
            <a:r>
              <a:rPr lang="ru-RU" sz="1500" dirty="0" smtClean="0">
                <a:latin typeface="Calibri" pitchFamily="34" charset="0"/>
              </a:rPr>
              <a:t> США (138 </a:t>
            </a:r>
            <a:r>
              <a:rPr lang="ru-RU" sz="1500" dirty="0" err="1" smtClean="0">
                <a:latin typeface="Calibri" pitchFamily="34" charset="0"/>
              </a:rPr>
              <a:t>місце</a:t>
            </a:r>
            <a:r>
              <a:rPr lang="ru-RU" sz="1500" dirty="0" smtClean="0">
                <a:latin typeface="Calibri" pitchFamily="34" charset="0"/>
              </a:rPr>
              <a:t>).</a:t>
            </a:r>
          </a:p>
          <a:p>
            <a:r>
              <a:rPr lang="ru-RU" sz="1500" dirty="0" smtClean="0">
                <a:latin typeface="Calibri" pitchFamily="34" charset="0"/>
              </a:rPr>
              <a:t>Структура </a:t>
            </a:r>
            <a:r>
              <a:rPr lang="ru-RU" sz="1500" dirty="0" err="1" smtClean="0">
                <a:latin typeface="Calibri" pitchFamily="34" charset="0"/>
              </a:rPr>
              <a:t>господарства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Індії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є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відсталою</a:t>
            </a:r>
            <a:r>
              <a:rPr lang="ru-RU" sz="1500" dirty="0" smtClean="0">
                <a:latin typeface="Calibri" pitchFamily="34" charset="0"/>
              </a:rPr>
              <a:t>. Головне </a:t>
            </a:r>
            <a:r>
              <a:rPr lang="ru-RU" sz="1500" dirty="0" err="1" smtClean="0">
                <a:latin typeface="Calibri" pitchFamily="34" charset="0"/>
              </a:rPr>
              <a:t>місце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продов¬жує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займати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сільське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господарство</a:t>
            </a:r>
            <a:r>
              <a:rPr lang="ru-RU" sz="1500" dirty="0" smtClean="0">
                <a:latin typeface="Calibri" pitchFamily="34" charset="0"/>
              </a:rPr>
              <a:t>. </a:t>
            </a:r>
            <a:r>
              <a:rPr lang="ru-RU" sz="1500" dirty="0" err="1" smtClean="0">
                <a:latin typeface="Calibri" pitchFamily="34" charset="0"/>
              </a:rPr>
              <a:t>Його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частка</a:t>
            </a:r>
            <a:r>
              <a:rPr lang="ru-RU" sz="1500" dirty="0" smtClean="0">
                <a:latin typeface="Calibri" pitchFamily="34" charset="0"/>
              </a:rPr>
              <a:t> у ВНП — 30 %, у </a:t>
            </a:r>
            <a:r>
              <a:rPr lang="ru-RU" sz="1500" dirty="0" err="1" smtClean="0">
                <a:latin typeface="Calibri" pitchFamily="34" charset="0"/>
              </a:rPr>
              <a:t>зайнятості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населення</a:t>
            </a:r>
            <a:r>
              <a:rPr lang="ru-RU" sz="1500" dirty="0" smtClean="0">
                <a:latin typeface="Calibri" pitchFamily="34" charset="0"/>
              </a:rPr>
              <a:t> — 65 % (218 </a:t>
            </a:r>
            <a:r>
              <a:rPr lang="ru-RU" sz="1500" dirty="0" err="1" smtClean="0">
                <a:latin typeface="Calibri" pitchFamily="34" charset="0"/>
              </a:rPr>
              <a:t>млн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чоловік</a:t>
            </a:r>
            <a:r>
              <a:rPr lang="ru-RU" sz="1500" dirty="0" smtClean="0">
                <a:latin typeface="Calibri" pitchFamily="34" charset="0"/>
              </a:rPr>
              <a:t>). На </a:t>
            </a:r>
            <a:r>
              <a:rPr lang="ru-RU" sz="1500" dirty="0" err="1" smtClean="0">
                <a:latin typeface="Calibri" pitchFamily="34" charset="0"/>
              </a:rPr>
              <a:t>обробну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промисловість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припадає</a:t>
            </a:r>
            <a:r>
              <a:rPr lang="ru-RU" sz="1500" dirty="0" smtClean="0">
                <a:latin typeface="Calibri" pitchFamily="34" charset="0"/>
              </a:rPr>
              <a:t> 18 % ВНП </a:t>
            </a:r>
            <a:r>
              <a:rPr lang="ru-RU" sz="1500" dirty="0" err="1" smtClean="0">
                <a:latin typeface="Calibri" pitchFamily="34" charset="0"/>
              </a:rPr>
              <a:t>і</a:t>
            </a:r>
            <a:r>
              <a:rPr lang="ru-RU" sz="1500" dirty="0" smtClean="0">
                <a:latin typeface="Calibri" pitchFamily="34" charset="0"/>
              </a:rPr>
              <a:t> 9 % </a:t>
            </a:r>
            <a:r>
              <a:rPr lang="ru-RU" sz="1500" dirty="0" err="1" smtClean="0">
                <a:latin typeface="Calibri" pitchFamily="34" charset="0"/>
              </a:rPr>
              <a:t>зайнятих</a:t>
            </a:r>
            <a:r>
              <a:rPr lang="ru-RU" sz="1500" dirty="0" smtClean="0">
                <a:latin typeface="Calibri" pitchFamily="34" charset="0"/>
              </a:rPr>
              <a:t> (29 </a:t>
            </a:r>
            <a:r>
              <a:rPr lang="ru-RU" sz="1500" dirty="0" err="1" smtClean="0">
                <a:latin typeface="Calibri" pitchFamily="34" charset="0"/>
              </a:rPr>
              <a:t>млн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чоловік</a:t>
            </a:r>
            <a:r>
              <a:rPr lang="ru-RU" sz="1500" dirty="0" smtClean="0">
                <a:latin typeface="Calibri" pitchFamily="34" charset="0"/>
              </a:rPr>
              <a:t>). </a:t>
            </a:r>
            <a:r>
              <a:rPr lang="ru-RU" sz="1500" dirty="0" err="1" smtClean="0">
                <a:latin typeface="Calibri" pitchFamily="34" charset="0"/>
              </a:rPr>
              <a:t>Враховуючи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реальне</a:t>
            </a:r>
            <a:r>
              <a:rPr lang="ru-RU" sz="1500" dirty="0" smtClean="0">
                <a:latin typeface="Calibri" pitchFamily="34" charset="0"/>
              </a:rPr>
              <a:t> становище в </a:t>
            </a:r>
            <a:r>
              <a:rPr lang="ru-RU" sz="1500" dirty="0" err="1" smtClean="0">
                <a:latin typeface="Calibri" pitchFamily="34" charset="0"/>
              </a:rPr>
              <a:t>країні</a:t>
            </a:r>
            <a:r>
              <a:rPr lang="ru-RU" sz="1500" dirty="0" smtClean="0">
                <a:latin typeface="Calibri" pitchFamily="34" charset="0"/>
              </a:rPr>
              <a:t>, уряд </a:t>
            </a:r>
            <a:r>
              <a:rPr lang="ru-RU" sz="1500" dirty="0" err="1" smtClean="0">
                <a:latin typeface="Calibri" pitchFamily="34" charset="0"/>
              </a:rPr>
              <a:t>підтримує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плановий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державний</a:t>
            </a:r>
            <a:r>
              <a:rPr lang="ru-RU" sz="1500" dirty="0" smtClean="0">
                <a:latin typeface="Calibri" pitchFamily="34" charset="0"/>
              </a:rPr>
              <a:t> сектор, </a:t>
            </a:r>
            <a:r>
              <a:rPr lang="ru-RU" sz="1500" dirty="0" err="1" smtClean="0">
                <a:latin typeface="Calibri" pitchFamily="34" charset="0"/>
              </a:rPr>
              <a:t>який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включає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стратегічні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високотехнологічні</a:t>
            </a:r>
            <a:r>
              <a:rPr lang="ru-RU" sz="1500" dirty="0" smtClean="0">
                <a:latin typeface="Calibri" pitchFamily="34" charset="0"/>
              </a:rPr>
              <a:t> напрямки та </a:t>
            </a:r>
            <a:r>
              <a:rPr lang="ru-RU" sz="1500" dirty="0" err="1" smtClean="0">
                <a:latin typeface="Calibri" pitchFamily="34" charset="0"/>
              </a:rPr>
              <a:t>найважливішу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інфраструктуру</a:t>
            </a:r>
            <a:r>
              <a:rPr lang="ru-RU" sz="1500" dirty="0" smtClean="0">
                <a:latin typeface="Calibri" pitchFamily="34" charset="0"/>
              </a:rPr>
              <a:t>.</a:t>
            </a:r>
          </a:p>
          <a:p>
            <a:r>
              <a:rPr lang="ru-RU" sz="1500" dirty="0" smtClean="0">
                <a:latin typeface="Calibri" pitchFamily="34" charset="0"/>
              </a:rPr>
              <a:t>Для </a:t>
            </a:r>
            <a:r>
              <a:rPr lang="ru-RU" sz="1500" dirty="0" err="1" smtClean="0">
                <a:latin typeface="Calibri" pitchFamily="34" charset="0"/>
              </a:rPr>
              <a:t>Індії</a:t>
            </a:r>
            <a:r>
              <a:rPr lang="ru-RU" sz="1500" dirty="0" smtClean="0">
                <a:latin typeface="Calibri" pitchFamily="34" charset="0"/>
              </a:rPr>
              <a:t> характерна </a:t>
            </a:r>
            <a:r>
              <a:rPr lang="ru-RU" sz="1500" dirty="0" err="1" smtClean="0">
                <a:latin typeface="Calibri" pitchFamily="34" charset="0"/>
              </a:rPr>
              <a:t>слабка</a:t>
            </a:r>
            <a:r>
              <a:rPr lang="ru-RU" sz="1500" dirty="0" smtClean="0">
                <a:latin typeface="Calibri" pitchFamily="34" charset="0"/>
              </a:rPr>
              <a:t> участь у </a:t>
            </a:r>
            <a:r>
              <a:rPr lang="ru-RU" sz="1500" dirty="0" err="1" smtClean="0">
                <a:latin typeface="Calibri" pitchFamily="34" charset="0"/>
              </a:rPr>
              <a:t>міжнародному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поділі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праці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відстала</a:t>
            </a:r>
            <a:r>
              <a:rPr lang="ru-RU" sz="1500" dirty="0" smtClean="0">
                <a:latin typeface="Calibri" pitchFamily="34" charset="0"/>
              </a:rPr>
              <a:t> структура </a:t>
            </a:r>
            <a:r>
              <a:rPr lang="ru-RU" sz="1500" dirty="0" err="1" smtClean="0">
                <a:latin typeface="Calibri" pitchFamily="34" charset="0"/>
              </a:rPr>
              <a:t>товарообігу</a:t>
            </a:r>
            <a:r>
              <a:rPr lang="ru-RU" sz="1500" dirty="0" smtClean="0">
                <a:latin typeface="Calibri" pitchFamily="34" charset="0"/>
              </a:rPr>
              <a:t>. В </a:t>
            </a:r>
            <a:r>
              <a:rPr lang="ru-RU" sz="1500" dirty="0" err="1" smtClean="0">
                <a:latin typeface="Calibri" pitchFamily="34" charset="0"/>
              </a:rPr>
              <a:t>експорті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головна</a:t>
            </a:r>
            <a:r>
              <a:rPr lang="ru-RU" sz="1500" dirty="0" smtClean="0">
                <a:latin typeface="Calibri" pitchFamily="34" charset="0"/>
              </a:rPr>
              <a:t> роль </a:t>
            </a:r>
            <a:r>
              <a:rPr lang="ru-RU" sz="1500" dirty="0" err="1" smtClean="0">
                <a:latin typeface="Calibri" pitchFamily="34" charset="0"/>
              </a:rPr>
              <a:t>належить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текстильним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виробам</a:t>
            </a:r>
            <a:r>
              <a:rPr lang="ru-RU" sz="1500" dirty="0" smtClean="0">
                <a:latin typeface="Calibri" pitchFamily="34" charset="0"/>
              </a:rPr>
              <a:t>, товарам </a:t>
            </a:r>
            <a:r>
              <a:rPr lang="ru-RU" sz="1500" dirty="0" err="1" smtClean="0">
                <a:latin typeface="Calibri" pitchFamily="34" charset="0"/>
              </a:rPr>
              <a:t>кустарно-ремісничого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виробництва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і</a:t>
            </a:r>
            <a:r>
              <a:rPr lang="ru-RU" sz="1500" dirty="0" smtClean="0">
                <a:latin typeface="Calibri" pitchFamily="34" charset="0"/>
              </a:rPr>
              <a:t> продуктам </a:t>
            </a:r>
            <a:r>
              <a:rPr lang="ru-RU" sz="1500" dirty="0" err="1" smtClean="0">
                <a:latin typeface="Calibri" pitchFamily="34" charset="0"/>
              </a:rPr>
              <a:t>сільського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господарства</a:t>
            </a:r>
            <a:r>
              <a:rPr lang="ru-RU" sz="1500" dirty="0" smtClean="0">
                <a:latin typeface="Calibri" pitchFamily="34" charset="0"/>
              </a:rPr>
              <a:t>. </a:t>
            </a:r>
            <a:r>
              <a:rPr lang="ru-RU" sz="1500" dirty="0" err="1" smtClean="0">
                <a:latin typeface="Calibri" pitchFamily="34" charset="0"/>
              </a:rPr>
              <a:t>Експорт</a:t>
            </a:r>
            <a:r>
              <a:rPr lang="ru-RU" sz="1500" dirty="0" smtClean="0">
                <a:latin typeface="Calibri" pitchFamily="34" charset="0"/>
              </a:rPr>
              <a:t> машин невеликий. В </a:t>
            </a:r>
            <a:r>
              <a:rPr lang="ru-RU" sz="1500" dirty="0" err="1" smtClean="0">
                <a:latin typeface="Calibri" pitchFamily="34" charset="0"/>
              </a:rPr>
              <a:t>імпорті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перші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місця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посідають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нафта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нафтопродукти</a:t>
            </a:r>
            <a:r>
              <a:rPr lang="ru-RU" sz="1500" dirty="0" smtClean="0">
                <a:latin typeface="Calibri" pitchFamily="34" charset="0"/>
              </a:rPr>
              <a:t>, </a:t>
            </a:r>
            <a:r>
              <a:rPr lang="ru-RU" sz="1500" dirty="0" err="1" smtClean="0">
                <a:latin typeface="Calibri" pitchFamily="34" charset="0"/>
              </a:rPr>
              <a:t>машини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прилади</a:t>
            </a:r>
            <a:r>
              <a:rPr lang="ru-RU" sz="1500" dirty="0" smtClean="0">
                <a:latin typeface="Calibri" pitchFamily="34" charset="0"/>
              </a:rPr>
              <a:t>, </a:t>
            </a:r>
            <a:r>
              <a:rPr lang="ru-RU" sz="1500" dirty="0" err="1" smtClean="0">
                <a:latin typeface="Calibri" pitchFamily="34" charset="0"/>
              </a:rPr>
              <a:t>продукти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хімії</a:t>
            </a:r>
            <a:r>
              <a:rPr lang="ru-RU" sz="1500" dirty="0" smtClean="0">
                <a:latin typeface="Calibri" pitchFamily="34" charset="0"/>
              </a:rPr>
              <a:t>, </a:t>
            </a:r>
            <a:r>
              <a:rPr lang="ru-RU" sz="1500" dirty="0" err="1" smtClean="0">
                <a:latin typeface="Calibri" pitchFamily="34" charset="0"/>
              </a:rPr>
              <a:t>добрива</a:t>
            </a:r>
            <a:r>
              <a:rPr lang="ru-RU" sz="1500" dirty="0" smtClean="0">
                <a:latin typeface="Calibri" pitchFamily="34" charset="0"/>
              </a:rPr>
              <a:t>. В </a:t>
            </a:r>
            <a:r>
              <a:rPr lang="ru-RU" sz="1500" dirty="0" err="1" smtClean="0">
                <a:latin typeface="Calibri" pitchFamily="34" charset="0"/>
              </a:rPr>
              <a:t>колоніальну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епоху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головним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торговим</a:t>
            </a:r>
            <a:r>
              <a:rPr lang="ru-RU" sz="1500" dirty="0" smtClean="0">
                <a:latin typeface="Calibri" pitchFamily="34" charset="0"/>
              </a:rPr>
              <a:t> партнером </a:t>
            </a:r>
            <a:r>
              <a:rPr lang="ru-RU" sz="1500" dirty="0" err="1" smtClean="0">
                <a:latin typeface="Calibri" pitchFamily="34" charset="0"/>
              </a:rPr>
              <a:t>була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метрополія</a:t>
            </a:r>
            <a:r>
              <a:rPr lang="ru-RU" sz="1500" dirty="0" smtClean="0">
                <a:latin typeface="Calibri" pitchFamily="34" charset="0"/>
              </a:rPr>
              <a:t> — </a:t>
            </a:r>
            <a:r>
              <a:rPr lang="ru-RU" sz="1500" dirty="0" err="1" smtClean="0">
                <a:latin typeface="Calibri" pitchFamily="34" charset="0"/>
              </a:rPr>
              <a:t>Великобританія</a:t>
            </a:r>
            <a:r>
              <a:rPr lang="ru-RU" sz="1500" dirty="0" smtClean="0">
                <a:latin typeface="Calibri" pitchFamily="34" charset="0"/>
              </a:rPr>
              <a:t>, зараз — США, </a:t>
            </a:r>
            <a:r>
              <a:rPr lang="ru-RU" sz="1500" dirty="0" err="1" smtClean="0">
                <a:latin typeface="Calibri" pitchFamily="34" charset="0"/>
              </a:rPr>
              <a:t>Японія</a:t>
            </a:r>
            <a:r>
              <a:rPr lang="ru-RU" sz="1500" dirty="0" smtClean="0">
                <a:latin typeface="Calibri" pitchFamily="34" charset="0"/>
              </a:rPr>
              <a:t>, </a:t>
            </a:r>
            <a:r>
              <a:rPr lang="ru-RU" sz="1500" dirty="0" err="1" smtClean="0">
                <a:latin typeface="Calibri" pitchFamily="34" charset="0"/>
              </a:rPr>
              <a:t>країни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Західної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Європи</a:t>
            </a:r>
            <a:r>
              <a:rPr lang="ru-RU" sz="1500" dirty="0" smtClean="0">
                <a:latin typeface="Calibri" pitchFamily="34" charset="0"/>
              </a:rPr>
              <a:t>, </a:t>
            </a:r>
            <a:r>
              <a:rPr lang="ru-RU" sz="1500" dirty="0" err="1" smtClean="0">
                <a:latin typeface="Calibri" pitchFamily="34" charset="0"/>
              </a:rPr>
              <a:t>Австралія</a:t>
            </a:r>
            <a:r>
              <a:rPr lang="ru-RU" sz="1500" dirty="0" smtClean="0">
                <a:latin typeface="Calibri" pitchFamily="34" charset="0"/>
              </a:rPr>
              <a:t> та «</a:t>
            </a:r>
            <a:r>
              <a:rPr lang="ru-RU" sz="1500" dirty="0" err="1" smtClean="0">
                <a:latin typeface="Calibri" pitchFamily="34" charset="0"/>
              </a:rPr>
              <a:t>азіатські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тигри</a:t>
            </a:r>
            <a:r>
              <a:rPr lang="ru-RU" sz="1500" dirty="0" smtClean="0">
                <a:latin typeface="Calibri" pitchFamily="34" charset="0"/>
              </a:rPr>
              <a:t>». </a:t>
            </a:r>
            <a:r>
              <a:rPr lang="ru-RU" sz="1500" dirty="0" err="1" smtClean="0">
                <a:latin typeface="Calibri" pitchFamily="34" charset="0"/>
              </a:rPr>
              <a:t>Торгівля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з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сусідніми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країнами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мінімальна</a:t>
            </a:r>
            <a:r>
              <a:rPr lang="ru-RU" sz="1500" dirty="0" smtClean="0">
                <a:latin typeface="Calibri" pitchFamily="34" charset="0"/>
              </a:rPr>
              <a:t>. В 60-х роках </a:t>
            </a:r>
            <a:r>
              <a:rPr lang="ru-RU" sz="1500" dirty="0" err="1" smtClean="0">
                <a:latin typeface="Calibri" pitchFamily="34" charset="0"/>
              </a:rPr>
              <a:t>найважливішим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торговим</a:t>
            </a:r>
            <a:r>
              <a:rPr lang="ru-RU" sz="1500" dirty="0" smtClean="0">
                <a:latin typeface="Calibri" pitchFamily="34" charset="0"/>
              </a:rPr>
              <a:t> партнером </a:t>
            </a:r>
            <a:r>
              <a:rPr lang="ru-RU" sz="1500" dirty="0" err="1" smtClean="0">
                <a:latin typeface="Calibri" pitchFamily="34" charset="0"/>
              </a:rPr>
              <a:t>Індії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був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Радянський</a:t>
            </a:r>
            <a:r>
              <a:rPr lang="ru-RU" sz="1500" dirty="0" smtClean="0">
                <a:latin typeface="Calibri" pitchFamily="34" charset="0"/>
              </a:rPr>
              <a:t> Союз. За </a:t>
            </a:r>
            <a:r>
              <a:rPr lang="ru-RU" sz="1500" dirty="0" err="1" smtClean="0">
                <a:latin typeface="Calibri" pitchFamily="34" charset="0"/>
              </a:rPr>
              <a:t>допомогою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Радянського</a:t>
            </a:r>
            <a:r>
              <a:rPr lang="ru-RU" sz="1500" dirty="0" smtClean="0">
                <a:latin typeface="Calibri" pitchFamily="34" charset="0"/>
              </a:rPr>
              <a:t> Союзу (в тому </a:t>
            </a:r>
            <a:r>
              <a:rPr lang="ru-RU" sz="1500" dirty="0" err="1" smtClean="0">
                <a:latin typeface="Calibri" pitchFamily="34" charset="0"/>
              </a:rPr>
              <a:t>числі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коштів</a:t>
            </a:r>
            <a:r>
              <a:rPr lang="ru-RU" sz="1500" dirty="0" smtClean="0">
                <a:latin typeface="Calibri" pitchFamily="34" charset="0"/>
              </a:rPr>
              <a:t>, </a:t>
            </a:r>
            <a:r>
              <a:rPr lang="ru-RU" sz="1500" dirty="0" err="1" smtClean="0">
                <a:latin typeface="Calibri" pitchFamily="34" charset="0"/>
              </a:rPr>
              <a:t>обладнання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спеціалістів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з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України</a:t>
            </a:r>
            <a:r>
              <a:rPr lang="ru-RU" sz="1500" dirty="0" smtClean="0">
                <a:latin typeface="Calibri" pitchFamily="34" charset="0"/>
              </a:rPr>
              <a:t>) в </a:t>
            </a:r>
            <a:r>
              <a:rPr lang="ru-RU" sz="1500" dirty="0" err="1" smtClean="0">
                <a:latin typeface="Calibri" pitchFamily="34" charset="0"/>
              </a:rPr>
              <a:t>Індії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були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побудовані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найбільші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об'єкти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її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важкої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промисловості</a:t>
            </a:r>
            <a:r>
              <a:rPr lang="ru-RU" sz="1500" dirty="0" smtClean="0">
                <a:latin typeface="Calibri" pitchFamily="34" charset="0"/>
              </a:rPr>
              <a:t>. </a:t>
            </a:r>
            <a:r>
              <a:rPr lang="ru-RU" sz="1500" dirty="0" err="1" smtClean="0">
                <a:latin typeface="Calibri" pitchFamily="34" charset="0"/>
              </a:rPr>
              <a:t>Частка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Індії</a:t>
            </a:r>
            <a:r>
              <a:rPr lang="ru-RU" sz="1500" dirty="0" smtClean="0">
                <a:latin typeface="Calibri" pitchFamily="34" charset="0"/>
              </a:rPr>
              <a:t> у </a:t>
            </a:r>
            <a:r>
              <a:rPr lang="ru-RU" sz="1500" dirty="0" err="1" smtClean="0">
                <a:latin typeface="Calibri" pitchFamily="34" charset="0"/>
              </a:rPr>
              <a:t>зовнішньоторговому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обігу</a:t>
            </a:r>
            <a:r>
              <a:rPr lang="ru-RU" sz="1500" dirty="0" smtClean="0">
                <a:latin typeface="Calibri" pitchFamily="34" charset="0"/>
              </a:rPr>
              <a:t> </a:t>
            </a:r>
            <a:r>
              <a:rPr lang="ru-RU" sz="1500" dirty="0" err="1" smtClean="0">
                <a:latin typeface="Calibri" pitchFamily="34" charset="0"/>
              </a:rPr>
              <a:t>України</a:t>
            </a:r>
            <a:r>
              <a:rPr lang="ru-RU" sz="1500" dirty="0" smtClean="0">
                <a:latin typeface="Calibri" pitchFamily="34" charset="0"/>
              </a:rPr>
              <a:t> в 1995 р. становила 0,8%.</a:t>
            </a:r>
            <a:endParaRPr lang="ru-RU" sz="1500" dirty="0">
              <a:latin typeface="Calibri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2238"/>
            <a:ext cx="4105275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04664"/>
            <a:ext cx="5501732" cy="365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413870" cy="293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65932"/>
            <a:ext cx="4072136" cy="300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Calibri" pitchFamily="34" charset="0"/>
              </a:rPr>
              <a:t>Промисловість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56792"/>
            <a:ext cx="8686800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>
                <a:latin typeface="Calibri" pitchFamily="34" charset="0"/>
              </a:rPr>
              <a:t>Близько</a:t>
            </a:r>
            <a:r>
              <a:rPr lang="ru-RU" dirty="0" smtClean="0">
                <a:latin typeface="Calibri" pitchFamily="34" charset="0"/>
              </a:rPr>
              <a:t> 40 % </a:t>
            </a:r>
            <a:r>
              <a:rPr lang="ru-RU" dirty="0" err="1" smtClean="0">
                <a:latin typeface="Calibri" pitchFamily="34" charset="0"/>
              </a:rPr>
              <a:t>промислової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продукції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виробляється</a:t>
            </a:r>
            <a:r>
              <a:rPr lang="ru-RU" dirty="0" smtClean="0">
                <a:latin typeface="Calibri" pitchFamily="34" charset="0"/>
              </a:rPr>
              <a:t> в </a:t>
            </a:r>
            <a:r>
              <a:rPr lang="ru-RU" dirty="0" err="1" smtClean="0">
                <a:latin typeface="Calibri" pitchFamily="34" charset="0"/>
              </a:rPr>
              <a:t>Індії</a:t>
            </a:r>
            <a:r>
              <a:rPr lang="ru-RU" dirty="0" smtClean="0">
                <a:latin typeface="Calibri" pitchFamily="34" charset="0"/>
              </a:rPr>
              <a:t> на </a:t>
            </a:r>
            <a:r>
              <a:rPr lang="ru-RU" dirty="0" err="1" smtClean="0">
                <a:latin typeface="Calibri" pitchFamily="34" charset="0"/>
              </a:rPr>
              <a:t>кустарних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і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дрібних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підприємствах</a:t>
            </a:r>
            <a:r>
              <a:rPr lang="ru-RU" dirty="0" smtClean="0">
                <a:latin typeface="Calibri" pitchFamily="34" charset="0"/>
              </a:rPr>
              <a:t>. </a:t>
            </a:r>
            <a:r>
              <a:rPr lang="ru-RU" dirty="0" err="1" smtClean="0">
                <a:latin typeface="Calibri" pitchFamily="34" charset="0"/>
              </a:rPr>
              <a:t>Наприкінці</a:t>
            </a:r>
            <a:r>
              <a:rPr lang="ru-RU" dirty="0" smtClean="0">
                <a:latin typeface="Calibri" pitchFamily="34" charset="0"/>
              </a:rPr>
              <a:t> 1990-х </a:t>
            </a:r>
            <a:r>
              <a:rPr lang="ru-RU" dirty="0" err="1" smtClean="0">
                <a:latin typeface="Calibri" pitchFamily="34" charset="0"/>
              </a:rPr>
              <a:t>рр</a:t>
            </a:r>
            <a:r>
              <a:rPr lang="ru-RU" dirty="0" smtClean="0">
                <a:latin typeface="Calibri" pitchFamily="34" charset="0"/>
              </a:rPr>
              <a:t>. </a:t>
            </a:r>
            <a:r>
              <a:rPr lang="ru-RU" dirty="0" err="1" smtClean="0">
                <a:latin typeface="Calibri" pitchFamily="34" charset="0"/>
              </a:rPr>
              <a:t>країна</a:t>
            </a:r>
            <a:r>
              <a:rPr lang="ru-RU" dirty="0" smtClean="0">
                <a:latin typeface="Calibri" pitchFamily="34" charset="0"/>
              </a:rPr>
              <a:t> мала </a:t>
            </a:r>
            <a:r>
              <a:rPr lang="ru-RU" dirty="0" err="1" smtClean="0">
                <a:latin typeface="Calibri" pitchFamily="34" charset="0"/>
              </a:rPr>
              <a:t>досить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високі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темпи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розвитку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промисловості</a:t>
            </a:r>
            <a:r>
              <a:rPr lang="ru-RU" dirty="0" smtClean="0">
                <a:latin typeface="Calibri" pitchFamily="34" charset="0"/>
              </a:rPr>
              <a:t> (до 12 % на </a:t>
            </a:r>
            <a:r>
              <a:rPr lang="ru-RU" dirty="0" err="1" smtClean="0">
                <a:latin typeface="Calibri" pitchFamily="34" charset="0"/>
              </a:rPr>
              <a:t>рік</a:t>
            </a:r>
            <a:r>
              <a:rPr lang="ru-RU" dirty="0" smtClean="0">
                <a:latin typeface="Calibri" pitchFamily="34" charset="0"/>
              </a:rPr>
              <a:t>). </a:t>
            </a:r>
            <a:r>
              <a:rPr lang="ru-RU" dirty="0" err="1" smtClean="0">
                <a:latin typeface="Calibri" pitchFamily="34" charset="0"/>
              </a:rPr>
              <a:t>Дедалі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більшу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частку</a:t>
            </a:r>
            <a:r>
              <a:rPr lang="ru-RU" dirty="0" smtClean="0">
                <a:latin typeface="Calibri" pitchFamily="34" charset="0"/>
              </a:rPr>
              <a:t> у ВВП </a:t>
            </a:r>
            <a:r>
              <a:rPr lang="ru-RU" dirty="0" err="1" smtClean="0">
                <a:latin typeface="Calibri" pitchFamily="34" charset="0"/>
              </a:rPr>
              <a:t>Індії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займає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продукція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машинобудування</a:t>
            </a:r>
            <a:r>
              <a:rPr lang="ru-RU" dirty="0" smtClean="0">
                <a:latin typeface="Calibri" pitchFamily="34" charset="0"/>
              </a:rPr>
              <a:t>, </a:t>
            </a:r>
            <a:r>
              <a:rPr lang="ru-RU" dirty="0" err="1" smtClean="0">
                <a:latin typeface="Calibri" pitchFamily="34" charset="0"/>
              </a:rPr>
              <a:t>хімічної</a:t>
            </a:r>
            <a:r>
              <a:rPr lang="ru-RU" dirty="0" smtClean="0">
                <a:latin typeface="Calibri" pitchFamily="34" charset="0"/>
              </a:rPr>
              <a:t> та </a:t>
            </a:r>
            <a:r>
              <a:rPr lang="ru-RU" dirty="0" err="1" smtClean="0">
                <a:latin typeface="Calibri" pitchFamily="34" charset="0"/>
              </a:rPr>
              <a:t>фармацевтичної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галузей</a:t>
            </a:r>
            <a:r>
              <a:rPr lang="ru-RU" dirty="0" smtClean="0">
                <a:latin typeface="Calibri" pitchFamily="34" charset="0"/>
              </a:rPr>
              <a:t>.</a:t>
            </a:r>
          </a:p>
          <a:p>
            <a:endParaRPr lang="ru-RU" dirty="0" smtClean="0">
              <a:latin typeface="Calibri" pitchFamily="34" charset="0"/>
            </a:endParaRPr>
          </a:p>
          <a:p>
            <a:r>
              <a:rPr lang="ru-RU" dirty="0" smtClean="0">
                <a:latin typeface="Calibri" pitchFamily="34" charset="0"/>
              </a:rPr>
              <a:t>Головне </a:t>
            </a:r>
            <a:r>
              <a:rPr lang="ru-RU" dirty="0" err="1" smtClean="0">
                <a:latin typeface="Calibri" pitchFamily="34" charset="0"/>
              </a:rPr>
              <a:t>мінеральне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паливо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Індії</a:t>
            </a:r>
            <a:r>
              <a:rPr lang="ru-RU" dirty="0" smtClean="0">
                <a:latin typeface="Calibri" pitchFamily="34" charset="0"/>
              </a:rPr>
              <a:t> — </a:t>
            </a:r>
            <a:r>
              <a:rPr lang="ru-RU" dirty="0" err="1" smtClean="0">
                <a:latin typeface="Calibri" pitchFamily="34" charset="0"/>
              </a:rPr>
              <a:t>вугілля</a:t>
            </a:r>
            <a:r>
              <a:rPr lang="ru-RU" dirty="0" smtClean="0">
                <a:latin typeface="Calibri" pitchFamily="34" charset="0"/>
              </a:rPr>
              <a:t>, </a:t>
            </a:r>
            <a:r>
              <a:rPr lang="ru-RU" dirty="0" err="1" smtClean="0">
                <a:latin typeface="Calibri" pitchFamily="34" charset="0"/>
              </a:rPr>
              <a:t>щорічний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видобуток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якого</a:t>
            </a:r>
            <a:r>
              <a:rPr lang="ru-RU" dirty="0" smtClean="0">
                <a:latin typeface="Calibri" pitchFamily="34" charset="0"/>
              </a:rPr>
              <a:t> становить </a:t>
            </a:r>
            <a:r>
              <a:rPr lang="ru-RU" dirty="0" err="1" smtClean="0">
                <a:latin typeface="Calibri" pitchFamily="34" charset="0"/>
              </a:rPr>
              <a:t>близько</a:t>
            </a:r>
            <a:r>
              <a:rPr lang="ru-RU" dirty="0" smtClean="0">
                <a:latin typeface="Calibri" pitchFamily="34" charset="0"/>
              </a:rPr>
              <a:t> 200 </a:t>
            </a:r>
            <a:r>
              <a:rPr lang="ru-RU" dirty="0" err="1" smtClean="0">
                <a:latin typeface="Calibri" pitchFamily="34" charset="0"/>
              </a:rPr>
              <a:t>млн</a:t>
            </a:r>
            <a:r>
              <a:rPr lang="ru-RU" dirty="0" smtClean="0">
                <a:latin typeface="Calibri" pitchFamily="34" charset="0"/>
              </a:rPr>
              <a:t> т. </a:t>
            </a:r>
            <a:r>
              <a:rPr lang="ru-RU" dirty="0" err="1" smtClean="0">
                <a:latin typeface="Calibri" pitchFamily="34" charset="0"/>
              </a:rPr>
              <a:t>Більше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половини</a:t>
            </a:r>
            <a:r>
              <a:rPr lang="ru-RU" dirty="0" smtClean="0">
                <a:latin typeface="Calibri" pitchFamily="34" charset="0"/>
              </a:rPr>
              <a:t> потреби в </a:t>
            </a:r>
            <a:r>
              <a:rPr lang="ru-RU" dirty="0" err="1" smtClean="0">
                <a:latin typeface="Calibri" pitchFamily="34" charset="0"/>
              </a:rPr>
              <a:t>нафті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задовольняється</a:t>
            </a:r>
            <a:r>
              <a:rPr lang="ru-RU" dirty="0" smtClean="0">
                <a:latin typeface="Calibri" pitchFamily="34" charset="0"/>
              </a:rPr>
              <a:t> за </a:t>
            </a:r>
            <a:r>
              <a:rPr lang="ru-RU" dirty="0" err="1" smtClean="0">
                <a:latin typeface="Calibri" pitchFamily="34" charset="0"/>
              </a:rPr>
              <a:t>рахунок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імпорту</a:t>
            </a:r>
            <a:r>
              <a:rPr lang="ru-RU" dirty="0" smtClean="0">
                <a:latin typeface="Calibri" pitchFamily="34" charset="0"/>
              </a:rPr>
              <a:t>. </a:t>
            </a:r>
            <a:r>
              <a:rPr lang="ru-RU" dirty="0" err="1" smtClean="0">
                <a:latin typeface="Calibri" pitchFamily="34" charset="0"/>
              </a:rPr>
              <a:t>Електроенергію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виробляють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чотири</a:t>
            </a:r>
            <a:r>
              <a:rPr lang="ru-RU" dirty="0" smtClean="0">
                <a:latin typeface="Calibri" pitchFamily="34" charset="0"/>
              </a:rPr>
              <a:t> АЕС, 3/5 </a:t>
            </a:r>
            <a:r>
              <a:rPr lang="ru-RU" dirty="0" err="1" smtClean="0">
                <a:latin typeface="Calibri" pitchFamily="34" charset="0"/>
              </a:rPr>
              <a:t>її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дають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теплові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електростанції</a:t>
            </a:r>
            <a:r>
              <a:rPr lang="ru-RU" dirty="0" smtClean="0">
                <a:latin typeface="Calibri" pitchFamily="34" charset="0"/>
              </a:rPr>
              <a:t>. ГЕС </a:t>
            </a:r>
            <a:r>
              <a:rPr lang="ru-RU" dirty="0" err="1" smtClean="0">
                <a:latin typeface="Calibri" pitchFamily="34" charset="0"/>
              </a:rPr>
              <a:t>сконцентровані</a:t>
            </a:r>
            <a:r>
              <a:rPr lang="ru-RU" dirty="0" smtClean="0">
                <a:latin typeface="Calibri" pitchFamily="34" charset="0"/>
              </a:rPr>
              <a:t> на притоках </a:t>
            </a:r>
            <a:r>
              <a:rPr lang="ru-RU" dirty="0" err="1" smtClean="0">
                <a:latin typeface="Calibri" pitchFamily="34" charset="0"/>
              </a:rPr>
              <a:t>Інду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і</a:t>
            </a:r>
            <a:r>
              <a:rPr lang="ru-RU" dirty="0" smtClean="0">
                <a:latin typeface="Calibri" pitchFamily="34" charset="0"/>
              </a:rPr>
              <a:t> Гангу. </a:t>
            </a:r>
            <a:r>
              <a:rPr lang="ru-RU" dirty="0" err="1" smtClean="0">
                <a:latin typeface="Calibri" pitchFamily="34" charset="0"/>
              </a:rPr>
              <a:t>Значну</a:t>
            </a:r>
            <a:r>
              <a:rPr lang="ru-RU" dirty="0" smtClean="0">
                <a:latin typeface="Calibri" pitchFamily="34" charset="0"/>
              </a:rPr>
              <a:t> роль </a:t>
            </a:r>
            <a:r>
              <a:rPr lang="ru-RU" dirty="0" err="1" smtClean="0">
                <a:latin typeface="Calibri" pitchFamily="34" charset="0"/>
              </a:rPr>
              <a:t>відіграють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непромислові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види</a:t>
            </a:r>
            <a:r>
              <a:rPr lang="ru-RU" dirty="0" smtClean="0">
                <a:latin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</a:rPr>
              <a:t>палива</a:t>
            </a:r>
            <a:r>
              <a:rPr lang="ru-RU" dirty="0" smtClean="0">
                <a:latin typeface="Calibri" pitchFamily="34" charset="0"/>
              </a:rPr>
              <a:t>.</a:t>
            </a:r>
          </a:p>
          <a:p>
            <a:endParaRPr lang="ru-RU" dirty="0" smtClean="0">
              <a:latin typeface="Calibri" pitchFamily="34" charset="0"/>
            </a:endParaRPr>
          </a:p>
          <a:p>
            <a:endParaRPr lang="ru-RU" dirty="0" smtClean="0">
              <a:latin typeface="Calibri" pitchFamily="34" charset="0"/>
            </a:endParaRPr>
          </a:p>
          <a:p>
            <a:endParaRPr lang="ru-RU" dirty="0" smtClean="0">
              <a:latin typeface="Calibri" pitchFamily="34" charset="0"/>
            </a:endParaRPr>
          </a:p>
          <a:p>
            <a:endParaRPr lang="ru-RU" dirty="0" smtClean="0">
              <a:latin typeface="Calibri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Священна річка Ганг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56792"/>
            <a:ext cx="7213786" cy="482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Річка Інд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72816"/>
            <a:ext cx="6318076" cy="473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052736"/>
            <a:ext cx="8686800" cy="4525963"/>
          </a:xfrm>
        </p:spPr>
        <p:txBody>
          <a:bodyPr>
            <a:noAutofit/>
          </a:bodyPr>
          <a:lstStyle/>
          <a:p>
            <a:r>
              <a:rPr lang="ru-RU" sz="1800" dirty="0" err="1" smtClean="0">
                <a:latin typeface="Calibri" pitchFamily="34" charset="0"/>
              </a:rPr>
              <a:t>Металургійні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підприємства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Індії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зосереджені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поблизу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головних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родовищ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вугілля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залізних</a:t>
            </a:r>
            <a:r>
              <a:rPr lang="ru-RU" sz="1800" dirty="0" smtClean="0">
                <a:latin typeface="Calibri" pitchFamily="34" charset="0"/>
              </a:rPr>
              <a:t> руду </a:t>
            </a:r>
            <a:r>
              <a:rPr lang="ru-RU" sz="1800" dirty="0" err="1" smtClean="0">
                <a:latin typeface="Calibri" pitchFamily="34" charset="0"/>
              </a:rPr>
              <a:t>східній</a:t>
            </a:r>
            <a:r>
              <a:rPr lang="ru-RU" sz="1800" dirty="0" smtClean="0">
                <a:latin typeface="Calibri" pitchFamily="34" charset="0"/>
              </a:rPr>
              <a:t> (долина </a:t>
            </a:r>
            <a:r>
              <a:rPr lang="ru-RU" sz="1800" dirty="0" err="1" smtClean="0">
                <a:latin typeface="Calibri" pitchFamily="34" charset="0"/>
              </a:rPr>
              <a:t>річки</a:t>
            </a:r>
            <a:r>
              <a:rPr lang="ru-RU" sz="1800" dirty="0" smtClean="0">
                <a:latin typeface="Calibri" pitchFamily="34" charset="0"/>
              </a:rPr>
              <a:t> Дамодар) </a:t>
            </a:r>
            <a:r>
              <a:rPr lang="ru-RU" sz="1800" dirty="0" err="1" smtClean="0">
                <a:latin typeface="Calibri" pitchFamily="34" charset="0"/>
              </a:rPr>
              <a:t>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центральній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частинах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країни</a:t>
            </a:r>
            <a:r>
              <a:rPr lang="ru-RU" sz="1800" dirty="0" smtClean="0">
                <a:latin typeface="Calibri" pitchFamily="34" charset="0"/>
              </a:rPr>
              <a:t>. В </a:t>
            </a:r>
            <a:r>
              <a:rPr lang="ru-RU" sz="1800" dirty="0" err="1" smtClean="0">
                <a:latin typeface="Calibri" pitchFamily="34" charset="0"/>
              </a:rPr>
              <a:t>країні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видобувають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мідну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свинцево-цинкову</a:t>
            </a:r>
            <a:r>
              <a:rPr lang="ru-RU" sz="1800" dirty="0" smtClean="0">
                <a:latin typeface="Calibri" pitchFamily="34" charset="0"/>
              </a:rPr>
              <a:t> руду, золото.. </a:t>
            </a:r>
            <a:r>
              <a:rPr lang="ru-RU" sz="1800" dirty="0" err="1" smtClean="0">
                <a:latin typeface="Calibri" pitchFamily="34" charset="0"/>
              </a:rPr>
              <a:t>Серед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галузей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кольорової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металургії</a:t>
            </a:r>
            <a:r>
              <a:rPr lang="ru-RU" sz="1800" dirty="0" smtClean="0">
                <a:latin typeface="Calibri" pitchFamily="34" charset="0"/>
              </a:rPr>
              <a:t> перше </a:t>
            </a:r>
            <a:r>
              <a:rPr lang="ru-RU" sz="1800" dirty="0" err="1" smtClean="0">
                <a:latin typeface="Calibri" pitchFamily="34" charset="0"/>
              </a:rPr>
              <a:t>місце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посідає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алюмінієва</a:t>
            </a:r>
            <a:r>
              <a:rPr lang="ru-RU" sz="1800" dirty="0" smtClean="0">
                <a:latin typeface="Calibri" pitchFamily="34" charset="0"/>
              </a:rPr>
              <a:t>, яка </a:t>
            </a:r>
            <a:r>
              <a:rPr lang="ru-RU" sz="1800" dirty="0" err="1" smtClean="0">
                <a:latin typeface="Calibri" pitchFamily="34" charset="0"/>
              </a:rPr>
              <a:t>базується</a:t>
            </a:r>
            <a:r>
              <a:rPr lang="ru-RU" sz="1800" dirty="0" smtClean="0">
                <a:latin typeface="Calibri" pitchFamily="34" charset="0"/>
              </a:rPr>
              <a:t> на </a:t>
            </a:r>
            <a:r>
              <a:rPr lang="ru-RU" sz="1800" dirty="0" err="1" smtClean="0">
                <a:latin typeface="Calibri" pitchFamily="34" charset="0"/>
              </a:rPr>
              <a:t>власній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сировині</a:t>
            </a:r>
            <a:r>
              <a:rPr lang="ru-RU" sz="1800" dirty="0" smtClean="0">
                <a:latin typeface="Calibri" pitchFamily="34" charset="0"/>
              </a:rPr>
              <a:t>. </a:t>
            </a:r>
            <a:r>
              <a:rPr lang="ru-RU" sz="1800" dirty="0" err="1" smtClean="0">
                <a:latin typeface="Calibri" pitchFamily="34" charset="0"/>
              </a:rPr>
              <a:t>Основними</a:t>
            </a:r>
            <a:r>
              <a:rPr lang="ru-RU" sz="1800" dirty="0" smtClean="0">
                <a:latin typeface="Calibri" pitchFamily="34" charset="0"/>
              </a:rPr>
              <a:t> центрами </a:t>
            </a:r>
            <a:r>
              <a:rPr lang="ru-RU" sz="1800" dirty="0" err="1" smtClean="0">
                <a:latin typeface="Calibri" pitchFamily="34" charset="0"/>
              </a:rPr>
              <a:t>виплавки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алюмінію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є</a:t>
            </a:r>
            <a:r>
              <a:rPr lang="ru-RU" sz="1800" dirty="0" smtClean="0">
                <a:latin typeface="Calibri" pitchFamily="34" charset="0"/>
              </a:rPr>
              <a:t> м. </a:t>
            </a:r>
            <a:r>
              <a:rPr lang="ru-RU" sz="1800" dirty="0" err="1" smtClean="0">
                <a:latin typeface="Calibri" pitchFamily="34" charset="0"/>
              </a:rPr>
              <a:t>Хіракуд</a:t>
            </a:r>
            <a:r>
              <a:rPr lang="ru-RU" sz="1800" dirty="0" smtClean="0">
                <a:latin typeface="Calibri" pitchFamily="34" charset="0"/>
              </a:rPr>
              <a:t>.</a:t>
            </a:r>
          </a:p>
          <a:p>
            <a:endParaRPr lang="ru-RU" sz="1800" dirty="0" smtClean="0">
              <a:latin typeface="Calibri" pitchFamily="34" charset="0"/>
            </a:endParaRPr>
          </a:p>
          <a:p>
            <a:r>
              <a:rPr lang="ru-RU" sz="1800" dirty="0" err="1" smtClean="0">
                <a:latin typeface="Calibri" pitchFamily="34" charset="0"/>
              </a:rPr>
              <a:t>Біля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металургійних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підприємств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побудовані</a:t>
            </a:r>
            <a:r>
              <a:rPr lang="ru-RU" sz="1800" dirty="0" smtClean="0">
                <a:latin typeface="Calibri" pitchFamily="34" charset="0"/>
              </a:rPr>
              <a:t> заводи </a:t>
            </a:r>
            <a:r>
              <a:rPr lang="ru-RU" sz="1800" dirty="0" err="1" smtClean="0">
                <a:latin typeface="Calibri" pitchFamily="34" charset="0"/>
              </a:rPr>
              <a:t>важкого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машинобудування</a:t>
            </a:r>
            <a:r>
              <a:rPr lang="ru-RU" sz="1800" dirty="0" smtClean="0">
                <a:latin typeface="Calibri" pitchFamily="34" charset="0"/>
              </a:rPr>
              <a:t> в </a:t>
            </a:r>
            <a:r>
              <a:rPr lang="ru-RU" sz="1800" dirty="0" err="1" smtClean="0">
                <a:latin typeface="Calibri" pitchFamily="34" charset="0"/>
              </a:rPr>
              <a:t>Ранчі</a:t>
            </a:r>
            <a:r>
              <a:rPr lang="ru-RU" sz="1800" dirty="0" smtClean="0">
                <a:latin typeface="Calibri" pitchFamily="34" charset="0"/>
              </a:rPr>
              <a:t>, </a:t>
            </a:r>
            <a:r>
              <a:rPr lang="ru-RU" sz="1800" dirty="0" err="1" smtClean="0">
                <a:latin typeface="Calibri" pitchFamily="34" charset="0"/>
              </a:rPr>
              <a:t>Джамешдпурі</a:t>
            </a:r>
            <a:r>
              <a:rPr lang="ru-RU" sz="1800" dirty="0" smtClean="0">
                <a:latin typeface="Calibri" pitchFamily="34" charset="0"/>
              </a:rPr>
              <a:t>. В </a:t>
            </a:r>
            <a:r>
              <a:rPr lang="ru-RU" sz="1800" dirty="0" err="1" smtClean="0">
                <a:latin typeface="Calibri" pitchFamily="34" charset="0"/>
              </a:rPr>
              <a:t>країні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розвинуте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транспортне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машинобудування</a:t>
            </a:r>
            <a:r>
              <a:rPr lang="ru-RU" sz="1800" dirty="0" smtClean="0">
                <a:latin typeface="Calibri" pitchFamily="34" charset="0"/>
              </a:rPr>
              <a:t> (</a:t>
            </a:r>
            <a:r>
              <a:rPr lang="ru-RU" sz="1800" dirty="0" err="1" smtClean="0">
                <a:latin typeface="Calibri" pitchFamily="34" charset="0"/>
              </a:rPr>
              <a:t>виробництво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рухомого</a:t>
            </a:r>
            <a:r>
              <a:rPr lang="ru-RU" sz="1800" dirty="0" smtClean="0">
                <a:latin typeface="Calibri" pitchFamily="34" charset="0"/>
              </a:rPr>
              <a:t> складу для </a:t>
            </a:r>
            <a:r>
              <a:rPr lang="ru-RU" sz="1800" dirty="0" err="1" smtClean="0">
                <a:latin typeface="Calibri" pitchFamily="34" charset="0"/>
              </a:rPr>
              <a:t>залізниць</a:t>
            </a:r>
            <a:r>
              <a:rPr lang="ru-RU" sz="1800" dirty="0" smtClean="0">
                <a:latin typeface="Calibri" pitchFamily="34" charset="0"/>
              </a:rPr>
              <a:t>, суден, а </a:t>
            </a:r>
            <a:r>
              <a:rPr lang="ru-RU" sz="1800" dirty="0" err="1" smtClean="0">
                <a:latin typeface="Calibri" pitchFamily="34" charset="0"/>
              </a:rPr>
              <a:t>також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мотоциклів</a:t>
            </a:r>
            <a:r>
              <a:rPr lang="ru-RU" sz="1800" dirty="0" smtClean="0">
                <a:latin typeface="Calibri" pitchFamily="34" charset="0"/>
              </a:rPr>
              <a:t>, </a:t>
            </a:r>
            <a:r>
              <a:rPr lang="ru-RU" sz="1800" dirty="0" err="1" smtClean="0">
                <a:latin typeface="Calibri" pitchFamily="34" charset="0"/>
              </a:rPr>
              <a:t>велосипедів</a:t>
            </a:r>
            <a:r>
              <a:rPr lang="ru-RU" sz="1800" dirty="0" smtClean="0">
                <a:latin typeface="Calibri" pitchFamily="34" charset="0"/>
              </a:rPr>
              <a:t>, автомашин). За </a:t>
            </a:r>
            <a:r>
              <a:rPr lang="ru-RU" sz="1800" dirty="0" err="1" smtClean="0">
                <a:latin typeface="Calibri" pitchFamily="34" charset="0"/>
              </a:rPr>
              <a:t>виробництвом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тракторів</a:t>
            </a:r>
            <a:r>
              <a:rPr lang="ru-RU" sz="1800" dirty="0" smtClean="0">
                <a:latin typeface="Calibri" pitchFamily="34" charset="0"/>
              </a:rPr>
              <a:t> (90 тис.) вона </a:t>
            </a:r>
            <a:r>
              <a:rPr lang="ru-RU" sz="1800" dirty="0" err="1" smtClean="0">
                <a:latin typeface="Calibri" pitchFamily="34" charset="0"/>
              </a:rPr>
              <a:t>належить</a:t>
            </a:r>
            <a:r>
              <a:rPr lang="ru-RU" sz="1800" dirty="0" smtClean="0">
                <a:latin typeface="Calibri" pitchFamily="34" charset="0"/>
              </a:rPr>
              <a:t> до </a:t>
            </a:r>
            <a:r>
              <a:rPr lang="ru-RU" sz="1800" dirty="0" err="1" smtClean="0">
                <a:latin typeface="Calibri" pitchFamily="34" charset="0"/>
              </a:rPr>
              <a:t>провідних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країн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світу</a:t>
            </a:r>
            <a:r>
              <a:rPr lang="ru-RU" sz="1800" dirty="0" smtClean="0">
                <a:latin typeface="Calibri" pitchFamily="34" charset="0"/>
              </a:rPr>
              <a:t>. </a:t>
            </a:r>
            <a:r>
              <a:rPr lang="ru-RU" sz="1800" dirty="0" err="1" smtClean="0">
                <a:latin typeface="Calibri" pitchFamily="34" charset="0"/>
              </a:rPr>
              <a:t>Виробляють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устаткування</a:t>
            </a:r>
            <a:r>
              <a:rPr lang="ru-RU" sz="1800" dirty="0" smtClean="0">
                <a:latin typeface="Calibri" pitchFamily="34" charset="0"/>
              </a:rPr>
              <a:t> для </a:t>
            </a:r>
            <a:r>
              <a:rPr lang="ru-RU" sz="1800" dirty="0" err="1" smtClean="0">
                <a:latin typeface="Calibri" pitchFamily="34" charset="0"/>
              </a:rPr>
              <a:t>легкої</a:t>
            </a:r>
            <a:r>
              <a:rPr lang="ru-RU" sz="1800" dirty="0" smtClean="0">
                <a:latin typeface="Calibri" pitchFamily="34" charset="0"/>
              </a:rPr>
              <a:t> та </a:t>
            </a:r>
            <a:r>
              <a:rPr lang="ru-RU" sz="1800" dirty="0" err="1" smtClean="0">
                <a:latin typeface="Calibri" pitchFamily="34" charset="0"/>
              </a:rPr>
              <a:t>харчової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промисловості</a:t>
            </a:r>
            <a:r>
              <a:rPr lang="ru-RU" sz="1800" dirty="0" smtClean="0">
                <a:latin typeface="Calibri" pitchFamily="34" charset="0"/>
              </a:rPr>
              <a:t>. В </a:t>
            </a:r>
            <a:r>
              <a:rPr lang="ru-RU" sz="1800" dirty="0" err="1" smtClean="0">
                <a:latin typeface="Calibri" pitchFamily="34" charset="0"/>
              </a:rPr>
              <a:t>Індії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розвивається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електротехнічна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галузь</a:t>
            </a:r>
            <a:r>
              <a:rPr lang="ru-RU" sz="1800" dirty="0" smtClean="0">
                <a:latin typeface="Calibri" pitchFamily="34" charset="0"/>
              </a:rPr>
              <a:t> (</a:t>
            </a:r>
            <a:r>
              <a:rPr lang="ru-RU" sz="1800" dirty="0" err="1" smtClean="0">
                <a:latin typeface="Calibri" pitchFamily="34" charset="0"/>
              </a:rPr>
              <a:t>виробництво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радіоприймачів</a:t>
            </a:r>
            <a:r>
              <a:rPr lang="ru-RU" sz="1800" dirty="0" smtClean="0">
                <a:latin typeface="Calibri" pitchFamily="34" charset="0"/>
              </a:rPr>
              <a:t>, </a:t>
            </a:r>
            <a:r>
              <a:rPr lang="ru-RU" sz="1800" dirty="0" err="1" smtClean="0">
                <a:latin typeface="Calibri" pitchFamily="34" charset="0"/>
              </a:rPr>
              <a:t>телевізорів</a:t>
            </a:r>
            <a:r>
              <a:rPr lang="ru-RU" sz="1800" dirty="0" smtClean="0">
                <a:latin typeface="Calibri" pitchFamily="34" charset="0"/>
              </a:rPr>
              <a:t>, </a:t>
            </a:r>
            <a:r>
              <a:rPr lang="ru-RU" sz="1800" dirty="0" err="1" smtClean="0">
                <a:latin typeface="Calibri" pitchFamily="34" charset="0"/>
              </a:rPr>
              <a:t>засобів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зв'язку</a:t>
            </a:r>
            <a:r>
              <a:rPr lang="ru-RU" sz="1800" dirty="0" smtClean="0">
                <a:latin typeface="Calibri" pitchFamily="34" charset="0"/>
              </a:rPr>
              <a:t>, </a:t>
            </a:r>
            <a:r>
              <a:rPr lang="ru-RU" sz="1800" dirty="0" err="1" smtClean="0">
                <a:latin typeface="Calibri" pitchFamily="34" charset="0"/>
              </a:rPr>
              <a:t>комплектуючих</a:t>
            </a:r>
            <a:r>
              <a:rPr lang="ru-RU" sz="1800" dirty="0" smtClean="0">
                <a:latin typeface="Calibri" pitchFamily="34" charset="0"/>
              </a:rPr>
              <a:t> до </a:t>
            </a:r>
            <a:r>
              <a:rPr lang="ru-RU" sz="1800" dirty="0" err="1" smtClean="0">
                <a:latin typeface="Calibri" pitchFamily="34" charset="0"/>
              </a:rPr>
              <a:t>комп'ютерів</a:t>
            </a:r>
            <a:r>
              <a:rPr lang="ru-RU" sz="1800" dirty="0" smtClean="0">
                <a:latin typeface="Calibri" pitchFamily="34" charset="0"/>
              </a:rPr>
              <a:t>). </a:t>
            </a:r>
            <a:r>
              <a:rPr lang="ru-RU" sz="1800" dirty="0" err="1" smtClean="0">
                <a:latin typeface="Calibri" pitchFamily="34" charset="0"/>
              </a:rPr>
              <a:t>Основні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центри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машинобудування</a:t>
            </a:r>
            <a:r>
              <a:rPr lang="ru-RU" sz="1800" dirty="0" smtClean="0">
                <a:latin typeface="Calibri" pitchFamily="34" charset="0"/>
              </a:rPr>
              <a:t>: </a:t>
            </a:r>
            <a:r>
              <a:rPr lang="ru-RU" sz="1800" dirty="0" err="1" smtClean="0">
                <a:latin typeface="Calibri" pitchFamily="34" charset="0"/>
              </a:rPr>
              <a:t>Мумбай</a:t>
            </a:r>
            <a:r>
              <a:rPr lang="ru-RU" sz="1800" dirty="0" smtClean="0">
                <a:latin typeface="Calibri" pitchFamily="34" charset="0"/>
              </a:rPr>
              <a:t>, Кол ката, </a:t>
            </a:r>
            <a:r>
              <a:rPr lang="ru-RU" sz="1800" dirty="0" err="1" smtClean="0">
                <a:latin typeface="Calibri" pitchFamily="34" charset="0"/>
              </a:rPr>
              <a:t>Ченнай</a:t>
            </a:r>
            <a:r>
              <a:rPr lang="ru-RU" sz="1800" dirty="0" smtClean="0">
                <a:latin typeface="Calibri" pitchFamily="34" charset="0"/>
              </a:rPr>
              <a:t>. У </a:t>
            </a:r>
            <a:r>
              <a:rPr lang="ru-RU" sz="1800" dirty="0" err="1" smtClean="0">
                <a:latin typeface="Calibri" pitchFamily="34" charset="0"/>
              </a:rPr>
              <a:t>місті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Банґалорі</a:t>
            </a:r>
            <a:r>
              <a:rPr lang="ru-RU" sz="1800" dirty="0" smtClean="0">
                <a:latin typeface="Calibri" pitchFamily="34" charset="0"/>
              </a:rPr>
              <a:t>, </a:t>
            </a:r>
            <a:r>
              <a:rPr lang="ru-RU" sz="1800" dirty="0" err="1" smtClean="0">
                <a:latin typeface="Calibri" pitchFamily="34" charset="0"/>
              </a:rPr>
              <a:t>який</a:t>
            </a:r>
            <a:r>
              <a:rPr lang="ru-RU" sz="1800" dirty="0" smtClean="0">
                <a:latin typeface="Calibri" pitchFamily="34" charset="0"/>
              </a:rPr>
              <a:t> став </a:t>
            </a:r>
            <a:r>
              <a:rPr lang="ru-RU" sz="1800" dirty="0" err="1" smtClean="0">
                <a:latin typeface="Calibri" pitchFamily="34" charset="0"/>
              </a:rPr>
              <a:t>науково-технологічним</a:t>
            </a:r>
            <a:r>
              <a:rPr lang="ru-RU" sz="1800" dirty="0" smtClean="0">
                <a:latin typeface="Calibri" pitchFamily="34" charset="0"/>
              </a:rPr>
              <a:t> центром. </a:t>
            </a:r>
            <a:r>
              <a:rPr lang="ru-RU" sz="1800" dirty="0" err="1" smtClean="0">
                <a:latin typeface="Calibri" pitchFamily="34" charset="0"/>
              </a:rPr>
              <a:t>Індії</a:t>
            </a:r>
            <a:r>
              <a:rPr lang="ru-RU" sz="1800" dirty="0" smtClean="0">
                <a:latin typeface="Calibri" pitchFamily="34" charset="0"/>
              </a:rPr>
              <a:t>, </a:t>
            </a:r>
            <a:r>
              <a:rPr lang="ru-RU" sz="1800" dirty="0" err="1" smtClean="0">
                <a:latin typeface="Calibri" pitchFamily="34" charset="0"/>
              </a:rPr>
              <a:t>виробляють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комп'ютери</a:t>
            </a:r>
            <a:r>
              <a:rPr lang="ru-RU" sz="1800" dirty="0" smtClean="0">
                <a:latin typeface="Calibri" pitchFamily="34" charset="0"/>
              </a:rPr>
              <a:t>, </a:t>
            </a:r>
            <a:r>
              <a:rPr lang="ru-RU" sz="1800" dirty="0" err="1" smtClean="0">
                <a:latin typeface="Calibri" pitchFamily="34" charset="0"/>
              </a:rPr>
              <a:t>комунікаційні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мережі</a:t>
            </a:r>
            <a:r>
              <a:rPr lang="ru-RU" sz="1800" dirty="0" smtClean="0">
                <a:latin typeface="Calibri" pitchFamily="34" charset="0"/>
              </a:rPr>
              <a:t> та </a:t>
            </a:r>
            <a:r>
              <a:rPr lang="ru-RU" sz="1800" dirty="0" err="1" smtClean="0">
                <a:latin typeface="Calibri" pitchFamily="34" charset="0"/>
              </a:rPr>
              <a:t>програмне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забезпечення</a:t>
            </a:r>
            <a:r>
              <a:rPr lang="ru-RU" sz="1800" dirty="0" smtClean="0">
                <a:latin typeface="Calibri" pitchFamily="34" charset="0"/>
              </a:rPr>
              <a:t>. У 2005 р. </a:t>
            </a:r>
            <a:r>
              <a:rPr lang="ru-RU" sz="1800" dirty="0" err="1" smtClean="0">
                <a:latin typeface="Calibri" pitchFamily="34" charset="0"/>
              </a:rPr>
              <a:t>компанія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en-US" sz="1800" dirty="0" smtClean="0">
                <a:latin typeface="Calibri" pitchFamily="34" charset="0"/>
              </a:rPr>
              <a:t>Microsoft </a:t>
            </a:r>
            <a:r>
              <a:rPr lang="ru-RU" sz="1800" dirty="0" err="1" smtClean="0">
                <a:latin typeface="Calibri" pitchFamily="34" charset="0"/>
              </a:rPr>
              <a:t>відкрила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дослідний</a:t>
            </a:r>
            <a:r>
              <a:rPr lang="ru-RU" sz="1800" dirty="0" smtClean="0">
                <a:latin typeface="Calibri" pitchFamily="34" charset="0"/>
              </a:rPr>
              <a:t> центр на </a:t>
            </a:r>
            <a:r>
              <a:rPr lang="ru-RU" sz="1800" dirty="0" err="1" smtClean="0">
                <a:latin typeface="Calibri" pitchFamily="34" charset="0"/>
              </a:rPr>
              <a:t>півдні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Індії</a:t>
            </a:r>
            <a:r>
              <a:rPr lang="ru-RU" sz="1800" dirty="0" smtClean="0">
                <a:latin typeface="Calibri" pitchFamily="34" charset="0"/>
              </a:rPr>
              <a:t> в </a:t>
            </a:r>
            <a:r>
              <a:rPr lang="ru-RU" sz="1800" dirty="0" err="1" smtClean="0">
                <a:latin typeface="Calibri" pitchFamily="34" charset="0"/>
              </a:rPr>
              <a:t>місті</a:t>
            </a:r>
            <a:r>
              <a:rPr lang="ru-RU" sz="1800" dirty="0" smtClean="0">
                <a:latin typeface="Calibri" pitchFamily="34" charset="0"/>
              </a:rPr>
              <a:t> </a:t>
            </a:r>
            <a:r>
              <a:rPr lang="ru-RU" sz="1800" dirty="0" err="1" smtClean="0">
                <a:latin typeface="Calibri" pitchFamily="34" charset="0"/>
              </a:rPr>
              <a:t>Хайдерабад</a:t>
            </a:r>
            <a:r>
              <a:rPr lang="ru-RU" sz="1800" dirty="0" smtClean="0">
                <a:latin typeface="Calibri" pitchFamily="34" charset="0"/>
              </a:rPr>
              <a:t>.</a:t>
            </a:r>
            <a:endParaRPr lang="ru-RU" sz="1800" dirty="0">
              <a:latin typeface="Calibri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МАРГО с диска С\723db4094c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498815" cy="54006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344045" cy="489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3140968"/>
            <a:ext cx="8686800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 </a:t>
            </a:r>
            <a:r>
              <a:rPr lang="ru-RU" dirty="0" err="1" smtClean="0"/>
              <a:t>Індії</a:t>
            </a:r>
            <a:r>
              <a:rPr lang="ru-RU" dirty="0" smtClean="0"/>
              <a:t> </a:t>
            </a:r>
            <a:r>
              <a:rPr lang="ru-RU" dirty="0" err="1" smtClean="0"/>
              <a:t>налагоджено</a:t>
            </a:r>
            <a:r>
              <a:rPr lang="ru-RU" dirty="0" smtClean="0"/>
              <a:t> </a:t>
            </a:r>
            <a:r>
              <a:rPr lang="ru-RU" dirty="0" err="1" smtClean="0"/>
              <a:t>виробництво</a:t>
            </a:r>
            <a:r>
              <a:rPr lang="ru-RU" dirty="0" smtClean="0"/>
              <a:t> кислот, </a:t>
            </a:r>
            <a:r>
              <a:rPr lang="ru-RU" dirty="0" err="1" smtClean="0"/>
              <a:t>лугів</a:t>
            </a:r>
            <a:r>
              <a:rPr lang="ru-RU" dirty="0" smtClean="0"/>
              <a:t>, добрив, </a:t>
            </a:r>
            <a:r>
              <a:rPr lang="ru-RU" dirty="0" err="1" smtClean="0"/>
              <a:t>лаків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фарб</a:t>
            </a:r>
            <a:r>
              <a:rPr lang="ru-RU" dirty="0" smtClean="0"/>
              <a:t>, штучного та синтетичного волокон. Тут </a:t>
            </a:r>
            <a:r>
              <a:rPr lang="ru-RU" dirty="0" err="1" smtClean="0"/>
              <a:t>працює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40 </a:t>
            </a:r>
            <a:r>
              <a:rPr lang="ru-RU" dirty="0" err="1" smtClean="0"/>
              <a:t>потужних</a:t>
            </a:r>
            <a:r>
              <a:rPr lang="ru-RU" dirty="0" smtClean="0"/>
              <a:t> </a:t>
            </a:r>
            <a:r>
              <a:rPr lang="ru-RU" dirty="0" err="1" smtClean="0"/>
              <a:t>заводів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виробництва</a:t>
            </a:r>
            <a:r>
              <a:rPr lang="ru-RU" dirty="0" smtClean="0"/>
              <a:t> простого суперфосфату </a:t>
            </a:r>
            <a:r>
              <a:rPr lang="ru-RU" dirty="0" err="1" smtClean="0"/>
              <a:t>і</a:t>
            </a:r>
            <a:r>
              <a:rPr lang="ru-RU" dirty="0" smtClean="0"/>
              <a:t> сульфату </a:t>
            </a:r>
            <a:r>
              <a:rPr lang="ru-RU" dirty="0" err="1" smtClean="0"/>
              <a:t>амонію</a:t>
            </a:r>
            <a:r>
              <a:rPr lang="ru-RU" dirty="0" smtClean="0"/>
              <a:t>. </a:t>
            </a:r>
            <a:r>
              <a:rPr lang="ru-RU" dirty="0" err="1" smtClean="0"/>
              <a:t>Галузі</a:t>
            </a:r>
            <a:r>
              <a:rPr lang="ru-RU" dirty="0" smtClean="0"/>
              <a:t> </a:t>
            </a:r>
            <a:r>
              <a:rPr lang="ru-RU" dirty="0" err="1" smtClean="0"/>
              <a:t>хімічної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 </a:t>
            </a:r>
            <a:r>
              <a:rPr lang="ru-RU" dirty="0" err="1" smtClean="0"/>
              <a:t>зосереджені</a:t>
            </a:r>
            <a:r>
              <a:rPr lang="ru-RU" dirty="0" smtClean="0"/>
              <a:t> </a:t>
            </a:r>
            <a:r>
              <a:rPr lang="ru-RU" dirty="0" err="1" smtClean="0"/>
              <a:t>переважно</a:t>
            </a:r>
            <a:r>
              <a:rPr lang="ru-RU" dirty="0" smtClean="0"/>
              <a:t> у </a:t>
            </a:r>
            <a:r>
              <a:rPr lang="ru-RU" dirty="0" err="1" smtClean="0"/>
              <a:t>південно-західних</a:t>
            </a:r>
            <a:r>
              <a:rPr lang="ru-RU" dirty="0" smtClean="0"/>
              <a:t> районах.</a:t>
            </a:r>
          </a:p>
          <a:p>
            <a:endParaRPr lang="ru-RU" dirty="0" smtClean="0"/>
          </a:p>
          <a:p>
            <a:r>
              <a:rPr lang="ru-RU" dirty="0" err="1" smtClean="0"/>
              <a:t>Значного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набули</a:t>
            </a:r>
            <a:r>
              <a:rPr lang="ru-RU" dirty="0" smtClean="0"/>
              <a:t> </a:t>
            </a:r>
            <a:r>
              <a:rPr lang="ru-RU" dirty="0" err="1" smtClean="0"/>
              <a:t>целюлозно-паперова</a:t>
            </a:r>
            <a:r>
              <a:rPr lang="ru-RU" dirty="0" smtClean="0"/>
              <a:t> </a:t>
            </a:r>
            <a:r>
              <a:rPr lang="ru-RU" dirty="0" err="1" smtClean="0"/>
              <a:t>промисловість</a:t>
            </a:r>
            <a:r>
              <a:rPr lang="ru-RU" dirty="0" smtClean="0"/>
              <a:t>, </a:t>
            </a:r>
            <a:r>
              <a:rPr lang="ru-RU" dirty="0" err="1" smtClean="0"/>
              <a:t>виробництво</a:t>
            </a:r>
            <a:r>
              <a:rPr lang="ru-RU" dirty="0" smtClean="0"/>
              <a:t> </a:t>
            </a:r>
            <a:r>
              <a:rPr lang="ru-RU" dirty="0" err="1" smtClean="0"/>
              <a:t>пиломатеріалів</a:t>
            </a:r>
            <a:r>
              <a:rPr lang="ru-RU" dirty="0" smtClean="0"/>
              <a:t>, </a:t>
            </a:r>
            <a:r>
              <a:rPr lang="ru-RU" dirty="0" err="1" smtClean="0"/>
              <a:t>паперу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картону.</a:t>
            </a:r>
          </a:p>
          <a:p>
            <a:endParaRPr lang="ru-RU" dirty="0" smtClean="0"/>
          </a:p>
          <a:p>
            <a:r>
              <a:rPr lang="ru-RU" dirty="0" err="1" smtClean="0"/>
              <a:t>Серед</a:t>
            </a:r>
            <a:r>
              <a:rPr lang="ru-RU" dirty="0" smtClean="0"/>
              <a:t> </a:t>
            </a:r>
            <a:r>
              <a:rPr lang="ru-RU" dirty="0" err="1" smtClean="0"/>
              <a:t>галузей</a:t>
            </a:r>
            <a:r>
              <a:rPr lang="ru-RU" dirty="0" smtClean="0"/>
              <a:t> </a:t>
            </a:r>
            <a:r>
              <a:rPr lang="ru-RU" dirty="0" err="1" smtClean="0"/>
              <a:t>легкої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 </a:t>
            </a:r>
            <a:r>
              <a:rPr lang="ru-RU" dirty="0" err="1" smtClean="0"/>
              <a:t>Індія</a:t>
            </a:r>
            <a:r>
              <a:rPr lang="ru-RU" dirty="0" smtClean="0"/>
              <a:t> </a:t>
            </a:r>
            <a:r>
              <a:rPr lang="ru-RU" dirty="0" err="1" smtClean="0"/>
              <a:t>спеціалізується</a:t>
            </a:r>
            <a:r>
              <a:rPr lang="ru-RU" dirty="0" smtClean="0"/>
              <a:t> на </a:t>
            </a:r>
            <a:r>
              <a:rPr lang="ru-RU" dirty="0" err="1" smtClean="0"/>
              <a:t>бавовняній</a:t>
            </a:r>
            <a:r>
              <a:rPr lang="ru-RU" dirty="0" smtClean="0"/>
              <a:t> (</a:t>
            </a:r>
            <a:r>
              <a:rPr lang="ru-RU" dirty="0" err="1" smtClean="0"/>
              <a:t>Мумбай</a:t>
            </a:r>
            <a:r>
              <a:rPr lang="ru-RU" dirty="0" smtClean="0"/>
              <a:t>, </a:t>
            </a:r>
            <a:r>
              <a:rPr lang="ru-RU" dirty="0" err="1" smtClean="0"/>
              <a:t>Ахмадабад</a:t>
            </a:r>
            <a:r>
              <a:rPr lang="ru-RU" dirty="0" smtClean="0"/>
              <a:t>)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джутовій</a:t>
            </a:r>
            <a:r>
              <a:rPr lang="ru-RU" dirty="0" smtClean="0"/>
              <a:t> (район </a:t>
            </a:r>
            <a:r>
              <a:rPr lang="ru-RU" dirty="0" err="1" smtClean="0"/>
              <a:t>Колкати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17410" name="Picture 2" descr="D:\МАРГО с диска С\0a053eae2dad9df9bf161d0e0645d16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116632"/>
            <a:ext cx="3672408" cy="2754306"/>
          </a:xfrm>
          <a:prstGeom prst="rect">
            <a:avLst/>
          </a:prstGeom>
          <a:noFill/>
        </p:spPr>
      </p:pic>
      <p:pic>
        <p:nvPicPr>
          <p:cNvPr id="17412" name="Picture 4" descr="D:\МАРГО с диска С\in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16632"/>
            <a:ext cx="3744416" cy="280831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Calibri" pitchFamily="34" charset="0"/>
              </a:rPr>
              <a:t>Сільське господарство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844824"/>
            <a:ext cx="8686800" cy="2954957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Calibri" pitchFamily="34" charset="0"/>
              </a:rPr>
              <a:t>У </a:t>
            </a:r>
            <a:r>
              <a:rPr lang="ru-RU" sz="2000" dirty="0" err="1" smtClean="0">
                <a:latin typeface="Calibri" pitchFamily="34" charset="0"/>
              </a:rPr>
              <a:t>структурі</a:t>
            </a:r>
            <a:r>
              <a:rPr lang="ru-RU" sz="2000" dirty="0" smtClean="0">
                <a:latin typeface="Calibri" pitchFamily="34" charset="0"/>
              </a:rPr>
              <a:t> земельного фонду </a:t>
            </a:r>
            <a:r>
              <a:rPr lang="ru-RU" sz="2000" dirty="0" err="1" smtClean="0">
                <a:latin typeface="Calibri" pitchFamily="34" charset="0"/>
              </a:rPr>
              <a:t>переважає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рілля</a:t>
            </a:r>
            <a:r>
              <a:rPr lang="ru-RU" sz="2000" dirty="0" smtClean="0">
                <a:latin typeface="Calibri" pitchFamily="34" charset="0"/>
              </a:rPr>
              <a:t> — </a:t>
            </a:r>
            <a:r>
              <a:rPr lang="ru-RU" sz="2000" dirty="0" err="1" smtClean="0">
                <a:latin typeface="Calibri" pitchFamily="34" charset="0"/>
              </a:rPr>
              <a:t>понад</a:t>
            </a:r>
            <a:r>
              <a:rPr lang="ru-RU" sz="2000" dirty="0" smtClean="0">
                <a:latin typeface="Calibri" pitchFamily="34" charset="0"/>
              </a:rPr>
              <a:t> 50 %, </a:t>
            </a:r>
            <a:r>
              <a:rPr lang="ru-RU" sz="2000" dirty="0" err="1" smtClean="0">
                <a:latin typeface="Calibri" pitchFamily="34" charset="0"/>
              </a:rPr>
              <a:t>пасовища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займають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тільки</a:t>
            </a:r>
            <a:r>
              <a:rPr lang="ru-RU" sz="2000" dirty="0" smtClean="0">
                <a:latin typeface="Calibri" pitchFamily="34" charset="0"/>
              </a:rPr>
              <a:t> 4 %. Характерною </a:t>
            </a:r>
            <a:r>
              <a:rPr lang="ru-RU" sz="2000" dirty="0" err="1" smtClean="0">
                <a:latin typeface="Calibri" pitchFamily="34" charset="0"/>
              </a:rPr>
              <a:t>рисою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сільського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господарства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є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переважання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дрібних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малопродуктивних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господарств</a:t>
            </a:r>
            <a:r>
              <a:rPr lang="ru-RU" sz="2000" dirty="0" smtClean="0">
                <a:latin typeface="Calibri" pitchFamily="34" charset="0"/>
              </a:rPr>
              <a:t>. </a:t>
            </a:r>
            <a:r>
              <a:rPr lang="ru-RU" sz="2000" dirty="0" err="1" smtClean="0">
                <a:latin typeface="Calibri" pitchFamily="34" charset="0"/>
              </a:rPr>
              <a:t>Понад</a:t>
            </a:r>
            <a:r>
              <a:rPr lang="ru-RU" sz="2000" dirty="0" smtClean="0">
                <a:latin typeface="Calibri" pitchFamily="34" charset="0"/>
              </a:rPr>
              <a:t> 60 % </a:t>
            </a:r>
            <a:r>
              <a:rPr lang="ru-RU" sz="2000" dirty="0" err="1" smtClean="0">
                <a:latin typeface="Calibri" pitchFamily="34" charset="0"/>
              </a:rPr>
              <a:t>з</a:t>
            </a:r>
            <a:r>
              <a:rPr lang="ru-RU" sz="2000" dirty="0" smtClean="0">
                <a:latin typeface="Calibri" pitchFamily="34" charset="0"/>
              </a:rPr>
              <a:t> них </a:t>
            </a:r>
            <a:r>
              <a:rPr lang="ru-RU" sz="2000" dirty="0" err="1" smtClean="0">
                <a:latin typeface="Calibri" pitchFamily="34" charset="0"/>
              </a:rPr>
              <a:t>мають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земельні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наділи</a:t>
            </a:r>
            <a:r>
              <a:rPr lang="ru-RU" sz="2000" dirty="0" smtClean="0">
                <a:latin typeface="Calibri" pitchFamily="34" charset="0"/>
              </a:rPr>
              <a:t> до 2 га. В </a:t>
            </a:r>
            <a:r>
              <a:rPr lang="ru-RU" sz="2000" dirty="0" err="1" smtClean="0">
                <a:latin typeface="Calibri" pitchFamily="34" charset="0"/>
              </a:rPr>
              <a:t>Індії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поширені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чотири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головні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типи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землеробства</a:t>
            </a:r>
            <a:r>
              <a:rPr lang="ru-RU" sz="2000" dirty="0" smtClean="0">
                <a:latin typeface="Calibri" pitchFamily="34" charset="0"/>
              </a:rPr>
              <a:t>: </a:t>
            </a:r>
            <a:r>
              <a:rPr lang="ru-RU" sz="2000" dirty="0" err="1" smtClean="0">
                <a:latin typeface="Calibri" pitchFamily="34" charset="0"/>
              </a:rPr>
              <a:t>зрошуване</a:t>
            </a:r>
            <a:r>
              <a:rPr lang="ru-RU" sz="2000" dirty="0" smtClean="0">
                <a:latin typeface="Calibri" pitchFamily="34" charset="0"/>
              </a:rPr>
              <a:t>, </a:t>
            </a:r>
            <a:r>
              <a:rPr lang="ru-RU" sz="2000" dirty="0" err="1" smtClean="0">
                <a:latin typeface="Calibri" pitchFamily="34" charset="0"/>
              </a:rPr>
              <a:t>з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достатнім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зволоженням</a:t>
            </a:r>
            <a:r>
              <a:rPr lang="ru-RU" sz="2000" dirty="0" smtClean="0">
                <a:latin typeface="Calibri" pitchFamily="34" charset="0"/>
              </a:rPr>
              <a:t>, </a:t>
            </a:r>
            <a:r>
              <a:rPr lang="ru-RU" sz="2000" dirty="0" err="1" smtClean="0">
                <a:latin typeface="Calibri" pitchFamily="34" charset="0"/>
              </a:rPr>
              <a:t>суходільне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і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гірське</a:t>
            </a:r>
            <a:r>
              <a:rPr lang="ru-RU" sz="2000" dirty="0" smtClean="0">
                <a:latin typeface="Calibri" pitchFamily="34" charset="0"/>
              </a:rPr>
              <a:t>. </a:t>
            </a:r>
            <a:r>
              <a:rPr lang="ru-RU" sz="2000" dirty="0" err="1" smtClean="0">
                <a:latin typeface="Calibri" pitchFamily="34" charset="0"/>
              </a:rPr>
              <a:t>Основна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галузь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сільського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господарства</a:t>
            </a:r>
            <a:r>
              <a:rPr lang="ru-RU" sz="2000" dirty="0" smtClean="0">
                <a:latin typeface="Calibri" pitchFamily="34" charset="0"/>
              </a:rPr>
              <a:t> — </a:t>
            </a:r>
            <a:r>
              <a:rPr lang="ru-RU" sz="2000" dirty="0" err="1" smtClean="0">
                <a:latin typeface="Calibri" pitchFamily="34" charset="0"/>
              </a:rPr>
              <a:t>рослинництво</a:t>
            </a:r>
            <a:r>
              <a:rPr lang="ru-RU" sz="2000" dirty="0" smtClean="0">
                <a:latin typeface="Calibri" pitchFamily="34" charset="0"/>
              </a:rPr>
              <a:t>, а в </a:t>
            </a:r>
            <a:r>
              <a:rPr lang="ru-RU" sz="2000" dirty="0" err="1" smtClean="0">
                <a:latin typeface="Calibri" pitchFamily="34" charset="0"/>
              </a:rPr>
              <a:t>ньому</a:t>
            </a:r>
            <a:r>
              <a:rPr lang="ru-RU" sz="2000" dirty="0" smtClean="0">
                <a:latin typeface="Calibri" pitchFamily="34" charset="0"/>
              </a:rPr>
              <a:t> — </a:t>
            </a:r>
            <a:r>
              <a:rPr lang="ru-RU" sz="2000" dirty="0" err="1" smtClean="0">
                <a:latin typeface="Calibri" pitchFamily="34" charset="0"/>
              </a:rPr>
              <a:t>виробництво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продовольчих</a:t>
            </a:r>
            <a:r>
              <a:rPr lang="ru-RU" sz="2000" dirty="0" smtClean="0">
                <a:latin typeface="Calibri" pitchFamily="34" charset="0"/>
              </a:rPr>
              <a:t> (</a:t>
            </a:r>
            <a:r>
              <a:rPr lang="ru-RU" sz="2000" dirty="0" err="1" smtClean="0">
                <a:latin typeface="Calibri" pitchFamily="34" charset="0"/>
              </a:rPr>
              <a:t>передусім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зернових</a:t>
            </a:r>
            <a:r>
              <a:rPr lang="ru-RU" sz="2000" dirty="0" smtClean="0">
                <a:latin typeface="Calibri" pitchFamily="34" charset="0"/>
              </a:rPr>
              <a:t>) культур. </a:t>
            </a:r>
            <a:r>
              <a:rPr lang="ru-RU" sz="2000" dirty="0" err="1" smtClean="0">
                <a:latin typeface="Calibri" pitchFamily="34" charset="0"/>
              </a:rPr>
              <a:t>Важливе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значення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має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плантаційне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господарство</a:t>
            </a:r>
            <a:r>
              <a:rPr lang="ru-RU" sz="2000" dirty="0" smtClean="0">
                <a:latin typeface="Calibri" pitchFamily="34" charset="0"/>
              </a:rPr>
              <a:t>, </a:t>
            </a:r>
            <a:r>
              <a:rPr lang="ru-RU" sz="2000" dirty="0" err="1" smtClean="0">
                <a:latin typeface="Calibri" pitchFamily="34" charset="0"/>
              </a:rPr>
              <a:t>вирощування</a:t>
            </a:r>
            <a:r>
              <a:rPr lang="ru-RU" sz="2000" dirty="0" smtClean="0">
                <a:latin typeface="Calibri" pitchFamily="34" charset="0"/>
              </a:rPr>
              <a:t> джуту, </a:t>
            </a:r>
            <a:r>
              <a:rPr lang="ru-RU" sz="2000" dirty="0" err="1" smtClean="0">
                <a:latin typeface="Calibri" pitchFamily="34" charset="0"/>
              </a:rPr>
              <a:t>гевеї</a:t>
            </a:r>
            <a:r>
              <a:rPr lang="ru-RU" sz="2000" dirty="0" smtClean="0">
                <a:latin typeface="Calibri" pitchFamily="34" charset="0"/>
              </a:rPr>
              <a:t>, </a:t>
            </a:r>
            <a:r>
              <a:rPr lang="ru-RU" sz="2000" dirty="0" err="1" smtClean="0">
                <a:latin typeface="Calibri" pitchFamily="34" charset="0"/>
              </a:rPr>
              <a:t>кокосової</a:t>
            </a:r>
            <a:r>
              <a:rPr lang="ru-RU" sz="2000" dirty="0" smtClean="0">
                <a:latin typeface="Calibri" pitchFamily="34" charset="0"/>
              </a:rPr>
              <a:t> </a:t>
            </a:r>
            <a:r>
              <a:rPr lang="ru-RU" sz="2000" dirty="0" err="1" smtClean="0">
                <a:latin typeface="Calibri" pitchFamily="34" charset="0"/>
              </a:rPr>
              <a:t>пальми</a:t>
            </a:r>
            <a:r>
              <a:rPr lang="ru-RU" sz="2000" dirty="0" smtClean="0">
                <a:latin typeface="Calibri" pitchFamily="34" charset="0"/>
              </a:rPr>
              <a:t>, чаю.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427740"/>
            <a:ext cx="4818112" cy="319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5136232" cy="341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6200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3861048"/>
            <a:ext cx="8686800" cy="2882950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Головна </a:t>
            </a:r>
            <a:r>
              <a:rPr lang="ru-RU" sz="2000" dirty="0" err="1" smtClean="0"/>
              <a:t>сільськогосподарська</a:t>
            </a:r>
            <a:r>
              <a:rPr lang="ru-RU" sz="2000" dirty="0" smtClean="0"/>
              <a:t> культура </a:t>
            </a:r>
            <a:r>
              <a:rPr lang="ru-RU" sz="2000" dirty="0" err="1" smtClean="0"/>
              <a:t>Індії</a:t>
            </a:r>
            <a:r>
              <a:rPr lang="ru-RU" sz="2000" dirty="0" smtClean="0"/>
              <a:t> — рис. </a:t>
            </a:r>
            <a:r>
              <a:rPr lang="ru-RU" sz="2000" dirty="0" err="1" smtClean="0"/>
              <a:t>Його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посіви</a:t>
            </a:r>
            <a:r>
              <a:rPr lang="ru-RU" sz="2000" dirty="0" smtClean="0"/>
              <a:t> </a:t>
            </a:r>
            <a:r>
              <a:rPr lang="ru-RU" sz="2000" dirty="0" err="1" smtClean="0"/>
              <a:t>займають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більш</a:t>
            </a:r>
            <a:r>
              <a:rPr lang="ru-RU" sz="2000" dirty="0" smtClean="0"/>
              <a:t> як 1/5 </a:t>
            </a:r>
            <a:r>
              <a:rPr lang="ru-RU" sz="2000" dirty="0" err="1" smtClean="0"/>
              <a:t>усіх</a:t>
            </a:r>
            <a:r>
              <a:rPr lang="ru-RU" sz="2000" dirty="0" smtClean="0"/>
              <a:t> </a:t>
            </a:r>
            <a:r>
              <a:rPr lang="ru-RU" sz="2000" dirty="0" err="1" smtClean="0"/>
              <a:t>площ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дають</a:t>
            </a:r>
            <a:r>
              <a:rPr lang="ru-RU" sz="2000" dirty="0" smtClean="0"/>
              <a:t> до 45 % </a:t>
            </a:r>
            <a:r>
              <a:rPr lang="ru-RU" sz="2000" dirty="0" err="1" smtClean="0"/>
              <a:t>збору</a:t>
            </a:r>
            <a:r>
              <a:rPr lang="ru-RU" sz="2000" dirty="0" smtClean="0"/>
              <a:t> </a:t>
            </a:r>
            <a:r>
              <a:rPr lang="ru-RU" sz="2000" dirty="0" err="1" smtClean="0"/>
              <a:t>зернових</a:t>
            </a:r>
            <a:r>
              <a:rPr lang="ru-RU" sz="2000" dirty="0" smtClean="0"/>
              <a:t>. </a:t>
            </a:r>
            <a:r>
              <a:rPr lang="ru-RU" sz="2000" dirty="0" err="1" smtClean="0"/>
              <a:t>Найбільша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концентрація</a:t>
            </a:r>
            <a:r>
              <a:rPr lang="ru-RU" sz="2000" dirty="0" smtClean="0"/>
              <a:t> </a:t>
            </a:r>
            <a:r>
              <a:rPr lang="ru-RU" sz="2000" dirty="0" err="1" smtClean="0"/>
              <a:t>посівів</a:t>
            </a:r>
            <a:r>
              <a:rPr lang="ru-RU" sz="2000" dirty="0" smtClean="0"/>
              <a:t> </a:t>
            </a:r>
            <a:r>
              <a:rPr lang="ru-RU" sz="2000" dirty="0" err="1" smtClean="0"/>
              <a:t>пшениці</a:t>
            </a:r>
            <a:r>
              <a:rPr lang="ru-RU" sz="2000" dirty="0" smtClean="0"/>
              <a:t> в </a:t>
            </a:r>
            <a:r>
              <a:rPr lang="ru-RU" sz="2000" dirty="0" err="1" smtClean="0"/>
              <a:t>Індії</a:t>
            </a:r>
            <a:r>
              <a:rPr lang="ru-RU" sz="2000" dirty="0" smtClean="0"/>
              <a:t> </a:t>
            </a:r>
            <a:r>
              <a:rPr lang="ru-RU" sz="2000" dirty="0" err="1" smtClean="0"/>
              <a:t>спостерігається</a:t>
            </a:r>
            <a:r>
              <a:rPr lang="ru-RU" sz="2000" dirty="0" smtClean="0"/>
              <a:t> на </a:t>
            </a:r>
            <a:r>
              <a:rPr lang="ru-RU" sz="2000" dirty="0" err="1" smtClean="0"/>
              <a:t>рівнинах</a:t>
            </a:r>
            <a:r>
              <a:rPr lang="ru-RU" sz="2000" dirty="0" smtClean="0"/>
              <a:t> Пенджабу, </a:t>
            </a:r>
            <a:r>
              <a:rPr lang="ru-RU" sz="2000" dirty="0" err="1" smtClean="0"/>
              <a:t>Індо-Ґангського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вододілу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верхнього</a:t>
            </a:r>
            <a:r>
              <a:rPr lang="ru-RU" sz="2000" dirty="0" smtClean="0"/>
              <a:t> </a:t>
            </a:r>
            <a:r>
              <a:rPr lang="ru-RU" sz="2000" dirty="0" err="1" smtClean="0"/>
              <a:t>Ґанґу</a:t>
            </a:r>
            <a:r>
              <a:rPr lang="ru-RU" sz="2000" dirty="0" smtClean="0"/>
              <a:t>, де </a:t>
            </a:r>
            <a:r>
              <a:rPr lang="ru-RU" sz="2000" dirty="0" err="1" smtClean="0"/>
              <a:t>пшеницю</a:t>
            </a:r>
            <a:r>
              <a:rPr lang="ru-RU" sz="2000" dirty="0" smtClean="0"/>
              <a:t> </a:t>
            </a:r>
            <a:r>
              <a:rPr lang="ru-RU" sz="2000" dirty="0" err="1" smtClean="0"/>
              <a:t>вирощують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завдяки</a:t>
            </a:r>
            <a:r>
              <a:rPr lang="ru-RU" sz="2000" dirty="0" smtClean="0"/>
              <a:t> </a:t>
            </a:r>
            <a:r>
              <a:rPr lang="ru-RU" sz="2000" dirty="0" err="1" smtClean="0"/>
              <a:t>зрошуванню</a:t>
            </a:r>
            <a:r>
              <a:rPr lang="ru-RU" sz="2000" dirty="0" smtClean="0"/>
              <a:t>. Просо, яке </a:t>
            </a:r>
            <a:r>
              <a:rPr lang="ru-RU" sz="2000" dirty="0" err="1" smtClean="0"/>
              <a:t>є</a:t>
            </a:r>
            <a:r>
              <a:rPr lang="ru-RU" sz="2000" dirty="0" smtClean="0"/>
              <a:t> </a:t>
            </a:r>
            <a:r>
              <a:rPr lang="ru-RU" sz="2000" dirty="0" err="1" smtClean="0"/>
              <a:t>посухостійкою</a:t>
            </a:r>
            <a:r>
              <a:rPr lang="ru-RU" sz="2000" dirty="0" smtClean="0"/>
              <a:t> культурою, </a:t>
            </a:r>
            <a:r>
              <a:rPr lang="ru-RU" sz="2000" dirty="0" err="1" smtClean="0"/>
              <a:t>вирощують</a:t>
            </a:r>
            <a:r>
              <a:rPr lang="ru-RU" sz="2000" dirty="0" smtClean="0"/>
              <a:t> у районах </a:t>
            </a:r>
            <a:r>
              <a:rPr lang="ru-RU" sz="2000" dirty="0" err="1" smtClean="0"/>
              <a:t>із</a:t>
            </a:r>
            <a:r>
              <a:rPr lang="ru-RU" sz="2000" dirty="0" smtClean="0"/>
              <a:t> слабо </a:t>
            </a:r>
            <a:r>
              <a:rPr lang="ru-RU" sz="2000" dirty="0" err="1" smtClean="0"/>
              <a:t>розвинутою</a:t>
            </a:r>
            <a:r>
              <a:rPr lang="ru-RU" sz="2000" dirty="0" smtClean="0"/>
              <a:t> </a:t>
            </a:r>
            <a:r>
              <a:rPr lang="ru-RU" sz="2000" dirty="0" err="1" smtClean="0"/>
              <a:t>іригацією</a:t>
            </a:r>
            <a:r>
              <a:rPr lang="ru-RU" sz="2000" dirty="0" smtClean="0"/>
              <a:t> (</a:t>
            </a:r>
            <a:r>
              <a:rPr lang="ru-RU" sz="2000" dirty="0" err="1" smtClean="0"/>
              <a:t>західна</a:t>
            </a:r>
            <a:r>
              <a:rPr lang="ru-RU" sz="2000" dirty="0" smtClean="0"/>
              <a:t> </a:t>
            </a:r>
            <a:r>
              <a:rPr lang="ru-RU" sz="2000" dirty="0" err="1" smtClean="0"/>
              <a:t>частина</a:t>
            </a:r>
            <a:r>
              <a:rPr lang="ru-RU" sz="2000" dirty="0" smtClean="0"/>
              <a:t> </a:t>
            </a:r>
            <a:r>
              <a:rPr lang="ru-RU" sz="2000" dirty="0" err="1" smtClean="0"/>
              <a:t>плоскогір'я</a:t>
            </a:r>
            <a:r>
              <a:rPr lang="ru-RU" sz="2000" dirty="0" smtClean="0"/>
              <a:t> Декан).</a:t>
            </a:r>
          </a:p>
          <a:p>
            <a:r>
              <a:rPr lang="ru-RU" sz="2000" dirty="0" err="1" smtClean="0"/>
              <a:t>Індія</a:t>
            </a:r>
            <a:r>
              <a:rPr lang="ru-RU" sz="2000" dirty="0" smtClean="0"/>
              <a:t> </a:t>
            </a:r>
            <a:r>
              <a:rPr lang="ru-RU" sz="2000" dirty="0" err="1" smtClean="0"/>
              <a:t>є</a:t>
            </a:r>
            <a:r>
              <a:rPr lang="ru-RU" sz="2000" dirty="0" smtClean="0"/>
              <a:t> </a:t>
            </a:r>
            <a:r>
              <a:rPr lang="ru-RU" sz="2000" dirty="0" err="1" smtClean="0"/>
              <a:t>батьківщиною</a:t>
            </a:r>
            <a:r>
              <a:rPr lang="ru-RU" sz="2000" dirty="0" smtClean="0"/>
              <a:t> </a:t>
            </a:r>
            <a:r>
              <a:rPr lang="ru-RU" sz="2000" dirty="0" err="1" smtClean="0"/>
              <a:t>цукрової</a:t>
            </a:r>
            <a:r>
              <a:rPr lang="ru-RU" sz="2000" dirty="0" smtClean="0"/>
              <a:t> </a:t>
            </a:r>
            <a:r>
              <a:rPr lang="ru-RU" sz="2000" dirty="0" err="1" smtClean="0"/>
              <a:t>тростини</a:t>
            </a:r>
            <a:r>
              <a:rPr lang="ru-RU" sz="2000" dirty="0" smtClean="0"/>
              <a:t>, за </a:t>
            </a:r>
            <a:r>
              <a:rPr lang="ru-RU" sz="2000" dirty="0" err="1" smtClean="0"/>
              <a:t>обсягом</a:t>
            </a:r>
            <a:r>
              <a:rPr lang="ru-RU" sz="2000" dirty="0" smtClean="0"/>
              <a:t> валового </a:t>
            </a:r>
            <a:r>
              <a:rPr lang="ru-RU" sz="2000" dirty="0" err="1" smtClean="0"/>
              <a:t>збору</a:t>
            </a:r>
            <a:r>
              <a:rPr lang="ru-RU" sz="2000" dirty="0" smtClean="0"/>
              <a:t> </a:t>
            </a:r>
            <a:r>
              <a:rPr lang="ru-RU" sz="2000" dirty="0" err="1" smtClean="0"/>
              <a:t>якої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посідає</a:t>
            </a:r>
            <a:r>
              <a:rPr lang="ru-RU" sz="2000" dirty="0" smtClean="0"/>
              <a:t> перше </a:t>
            </a:r>
            <a:r>
              <a:rPr lang="ru-RU" sz="2000" dirty="0" err="1" smtClean="0"/>
              <a:t>місце</a:t>
            </a:r>
            <a:r>
              <a:rPr lang="ru-RU" sz="2000" dirty="0" smtClean="0"/>
              <a:t> у </a:t>
            </a:r>
            <a:r>
              <a:rPr lang="ru-RU" sz="2000" dirty="0" err="1" smtClean="0"/>
              <a:t>світі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692696"/>
            <a:ext cx="37444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364840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981075"/>
            <a:ext cx="8686800" cy="419100"/>
          </a:xfrm>
        </p:spPr>
        <p:txBody>
          <a:bodyPr>
            <a:noAutofit/>
          </a:bodyPr>
          <a:lstStyle/>
          <a:p>
            <a:r>
              <a:rPr lang="ru-RU" sz="1700" dirty="0" err="1" smtClean="0">
                <a:latin typeface="Calibri" pitchFamily="34" charset="0"/>
              </a:rPr>
              <a:t>Повсюдно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вирощують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олійні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культури</a:t>
            </a:r>
            <a:r>
              <a:rPr lang="ru-RU" sz="1700" dirty="0" smtClean="0">
                <a:latin typeface="Calibri" pitchFamily="34" charset="0"/>
              </a:rPr>
              <a:t> — </a:t>
            </a:r>
            <a:r>
              <a:rPr lang="ru-RU" sz="1700" dirty="0" err="1" smtClean="0">
                <a:latin typeface="Calibri" pitchFamily="34" charset="0"/>
              </a:rPr>
              <a:t>арахіс</a:t>
            </a:r>
            <a:r>
              <a:rPr lang="ru-RU" sz="1700" dirty="0" smtClean="0">
                <a:latin typeface="Calibri" pitchFamily="34" charset="0"/>
              </a:rPr>
              <a:t>, кунжут, рицину, </a:t>
            </a:r>
            <a:r>
              <a:rPr lang="ru-RU" sz="1700" dirty="0" err="1" smtClean="0">
                <a:latin typeface="Calibri" pitchFamily="34" charset="0"/>
              </a:rPr>
              <a:t>гірчицю</a:t>
            </a:r>
            <a:r>
              <a:rPr lang="ru-RU" sz="1700" dirty="0" smtClean="0">
                <a:latin typeface="Calibri" pitchFamily="34" charset="0"/>
              </a:rPr>
              <a:t>/</a:t>
            </a:r>
            <a:r>
              <a:rPr lang="ru-RU" sz="1700" dirty="0" err="1" smtClean="0">
                <a:latin typeface="Calibri" pitchFamily="34" charset="0"/>
              </a:rPr>
              <a:t>льон</a:t>
            </a:r>
            <a:r>
              <a:rPr lang="ru-RU" sz="1700" dirty="0" smtClean="0">
                <a:latin typeface="Calibri" pitchFamily="34" charset="0"/>
              </a:rPr>
              <a:t>, </a:t>
            </a:r>
            <a:r>
              <a:rPr lang="ru-RU" sz="1700" dirty="0" err="1" smtClean="0">
                <a:latin typeface="Calibri" pitchFamily="34" charset="0"/>
              </a:rPr>
              <a:t>кокосову</a:t>
            </a:r>
            <a:r>
              <a:rPr lang="ru-RU" sz="1700" dirty="0" smtClean="0">
                <a:latin typeface="Calibri" pitchFamily="34" charset="0"/>
              </a:rPr>
              <a:t> пальму. В </a:t>
            </a:r>
            <a:r>
              <a:rPr lang="ru-RU" sz="1700" dirty="0" err="1" smtClean="0">
                <a:latin typeface="Calibri" pitchFamily="34" charset="0"/>
              </a:rPr>
              <a:t>Індії</a:t>
            </a:r>
            <a:r>
              <a:rPr lang="ru-RU" sz="1700" dirty="0" smtClean="0">
                <a:latin typeface="Calibri" pitchFamily="34" charset="0"/>
              </a:rPr>
              <a:t> у </a:t>
            </a:r>
            <a:r>
              <a:rPr lang="ru-RU" sz="1700" dirty="0" err="1" smtClean="0">
                <a:latin typeface="Calibri" pitchFamily="34" charset="0"/>
              </a:rPr>
              <a:t>великій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кількості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вирощують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бобові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культури</a:t>
            </a:r>
            <a:r>
              <a:rPr lang="ru-RU" sz="1700" dirty="0" smtClean="0">
                <a:latin typeface="Calibri" pitchFamily="34" charset="0"/>
              </a:rPr>
              <a:t>, </a:t>
            </a:r>
            <a:r>
              <a:rPr lang="ru-RU" sz="1700" dirty="0" err="1" smtClean="0">
                <a:latin typeface="Calibri" pitchFamily="34" charset="0"/>
              </a:rPr>
              <a:t>червоний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стручковий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перець</a:t>
            </a:r>
            <a:r>
              <a:rPr lang="ru-RU" sz="1700" dirty="0" smtClean="0">
                <a:latin typeface="Calibri" pitchFamily="34" charset="0"/>
              </a:rPr>
              <a:t>, </a:t>
            </a:r>
            <a:r>
              <a:rPr lang="ru-RU" sz="1700" dirty="0" err="1" smtClean="0">
                <a:latin typeface="Calibri" pitchFamily="34" charset="0"/>
              </a:rPr>
              <a:t>ананаси</a:t>
            </a:r>
            <a:r>
              <a:rPr lang="ru-RU" sz="1700" dirty="0" smtClean="0">
                <a:latin typeface="Calibri" pitchFamily="34" charset="0"/>
              </a:rPr>
              <a:t>, </a:t>
            </a:r>
            <a:r>
              <a:rPr lang="ru-RU" sz="1700" dirty="0" err="1" smtClean="0">
                <a:latin typeface="Calibri" pitchFamily="34" charset="0"/>
              </a:rPr>
              <a:t>лимони</a:t>
            </a:r>
            <a:r>
              <a:rPr lang="ru-RU" sz="1700" dirty="0" smtClean="0">
                <a:latin typeface="Calibri" pitchFamily="34" charset="0"/>
              </a:rPr>
              <a:t>, манго, </a:t>
            </a:r>
            <a:r>
              <a:rPr lang="ru-RU" sz="1700" dirty="0" err="1" smtClean="0">
                <a:latin typeface="Calibri" pitchFamily="34" charset="0"/>
              </a:rPr>
              <a:t>апельсини</a:t>
            </a:r>
            <a:r>
              <a:rPr lang="ru-RU" sz="1700" dirty="0" smtClean="0">
                <a:latin typeface="Calibri" pitchFamily="34" charset="0"/>
              </a:rPr>
              <a:t>, </a:t>
            </a:r>
            <a:r>
              <a:rPr lang="ru-RU" sz="1700" dirty="0" err="1" smtClean="0">
                <a:latin typeface="Calibri" pitchFamily="34" charset="0"/>
              </a:rPr>
              <a:t>банани</a:t>
            </a:r>
            <a:r>
              <a:rPr lang="ru-RU" sz="1700" dirty="0" smtClean="0">
                <a:latin typeface="Calibri" pitchFamily="34" charset="0"/>
              </a:rPr>
              <a:t>.</a:t>
            </a:r>
          </a:p>
          <a:p>
            <a:endParaRPr lang="ru-RU" sz="1700" dirty="0" smtClean="0">
              <a:latin typeface="Calibri" pitchFamily="34" charset="0"/>
            </a:endParaRPr>
          </a:p>
          <a:p>
            <a:r>
              <a:rPr lang="ru-RU" sz="1700" dirty="0" err="1" smtClean="0">
                <a:latin typeface="Calibri" pitchFamily="34" charset="0"/>
              </a:rPr>
              <a:t>Індія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є</a:t>
            </a:r>
            <a:r>
              <a:rPr lang="ru-RU" sz="1700" dirty="0" smtClean="0">
                <a:latin typeface="Calibri" pitchFamily="34" charset="0"/>
              </a:rPr>
              <a:t> одним </a:t>
            </a:r>
            <a:r>
              <a:rPr lang="ru-RU" sz="1700" dirty="0" err="1" smtClean="0">
                <a:latin typeface="Calibri" pitchFamily="34" charset="0"/>
              </a:rPr>
              <a:t>із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найбільших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виробників</a:t>
            </a:r>
            <a:r>
              <a:rPr lang="ru-RU" sz="1700" dirty="0" smtClean="0">
                <a:latin typeface="Calibri" pitchFamily="34" charset="0"/>
              </a:rPr>
              <a:t> та </a:t>
            </a:r>
            <a:r>
              <a:rPr lang="ru-RU" sz="1700" dirty="0" err="1" smtClean="0">
                <a:latin typeface="Calibri" pitchFamily="34" charset="0"/>
              </a:rPr>
              <a:t>експортерів</a:t>
            </a:r>
            <a:r>
              <a:rPr lang="ru-RU" sz="1700" dirty="0" smtClean="0">
                <a:latin typeface="Calibri" pitchFamily="34" charset="0"/>
              </a:rPr>
              <a:t> чаю </a:t>
            </a:r>
            <a:r>
              <a:rPr lang="ru-RU" sz="1700" dirty="0" err="1" smtClean="0">
                <a:latin typeface="Calibri" pitchFamily="34" charset="0"/>
              </a:rPr>
              <a:t>і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кави</a:t>
            </a:r>
            <a:r>
              <a:rPr lang="ru-RU" sz="1700" dirty="0" smtClean="0">
                <a:latin typeface="Calibri" pitchFamily="34" charset="0"/>
              </a:rPr>
              <a:t>. Три </a:t>
            </a:r>
            <a:r>
              <a:rPr lang="ru-RU" sz="1700" dirty="0" err="1" smtClean="0">
                <a:latin typeface="Calibri" pitchFamily="34" charset="0"/>
              </a:rPr>
              <a:t>чверті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виробництва</a:t>
            </a:r>
            <a:r>
              <a:rPr lang="ru-RU" sz="1700" dirty="0" smtClean="0">
                <a:latin typeface="Calibri" pitchFamily="34" charset="0"/>
              </a:rPr>
              <a:t> чаю </a:t>
            </a:r>
            <a:r>
              <a:rPr lang="ru-RU" sz="1700" dirty="0" err="1" smtClean="0">
                <a:latin typeface="Calibri" pitchFamily="34" charset="0"/>
              </a:rPr>
              <a:t>припадає</a:t>
            </a:r>
            <a:r>
              <a:rPr lang="ru-RU" sz="1700" dirty="0" smtClean="0">
                <a:latin typeface="Calibri" pitchFamily="34" charset="0"/>
              </a:rPr>
              <a:t> на </a:t>
            </a:r>
            <a:r>
              <a:rPr lang="ru-RU" sz="1700" dirty="0" err="1" smtClean="0">
                <a:latin typeface="Calibri" pitchFamily="34" charset="0"/>
              </a:rPr>
              <a:t>північний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схід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країни</a:t>
            </a:r>
            <a:r>
              <a:rPr lang="ru-RU" sz="1700" dirty="0" smtClean="0">
                <a:latin typeface="Calibri" pitchFamily="34" charset="0"/>
              </a:rPr>
              <a:t>. </a:t>
            </a:r>
            <a:r>
              <a:rPr lang="ru-RU" sz="1700" dirty="0" err="1" smtClean="0">
                <a:latin typeface="Calibri" pitchFamily="34" charset="0"/>
              </a:rPr>
              <a:t>Чайні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плантації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зазвичай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розміщені</a:t>
            </a:r>
            <a:r>
              <a:rPr lang="ru-RU" sz="1700" dirty="0" smtClean="0">
                <a:latin typeface="Calibri" pitchFamily="34" charset="0"/>
              </a:rPr>
              <a:t> у горах на </a:t>
            </a:r>
            <a:r>
              <a:rPr lang="ru-RU" sz="1700" dirty="0" err="1" smtClean="0">
                <a:latin typeface="Calibri" pitchFamily="34" charset="0"/>
              </a:rPr>
              <a:t>висоті</a:t>
            </a:r>
            <a:r>
              <a:rPr lang="ru-RU" sz="1700" dirty="0" smtClean="0">
                <a:latin typeface="Calibri" pitchFamily="34" charset="0"/>
              </a:rPr>
              <a:t> 1200—2100 м над </a:t>
            </a:r>
            <a:r>
              <a:rPr lang="ru-RU" sz="1700" dirty="0" err="1" smtClean="0">
                <a:latin typeface="Calibri" pitchFamily="34" charset="0"/>
              </a:rPr>
              <a:t>рівнем</a:t>
            </a:r>
            <a:r>
              <a:rPr lang="ru-RU" sz="1700" dirty="0" smtClean="0">
                <a:latin typeface="Calibri" pitchFamily="34" charset="0"/>
              </a:rPr>
              <a:t> моря. Добре </a:t>
            </a:r>
            <a:r>
              <a:rPr lang="ru-RU" sz="1700" dirty="0" err="1" smtClean="0">
                <a:latin typeface="Calibri" pitchFamily="34" charset="0"/>
              </a:rPr>
              <a:t>зволожені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схили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Гімалаїв</a:t>
            </a:r>
            <a:r>
              <a:rPr lang="ru-RU" sz="1700" dirty="0" smtClean="0">
                <a:latin typeface="Calibri" pitchFamily="34" charset="0"/>
              </a:rPr>
              <a:t> та </a:t>
            </a:r>
            <a:r>
              <a:rPr lang="ru-RU" sz="1700" dirty="0" err="1" smtClean="0">
                <a:latin typeface="Calibri" pitchFamily="34" charset="0"/>
              </a:rPr>
              <a:t>гірських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масивів</a:t>
            </a:r>
            <a:r>
              <a:rPr lang="ru-RU" sz="1700" dirty="0" smtClean="0">
                <a:latin typeface="Calibri" pitchFamily="34" charset="0"/>
              </a:rPr>
              <a:t> на </a:t>
            </a:r>
            <a:r>
              <a:rPr lang="ru-RU" sz="1700" dirty="0" err="1" smtClean="0">
                <a:latin typeface="Calibri" pitchFamily="34" charset="0"/>
              </a:rPr>
              <a:t>півдні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з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їх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дренованими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родючими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чорноземами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мають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сприятливі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умови</a:t>
            </a:r>
            <a:r>
              <a:rPr lang="ru-RU" sz="1700" dirty="0" smtClean="0">
                <a:latin typeface="Calibri" pitchFamily="34" charset="0"/>
              </a:rPr>
              <a:t> для </a:t>
            </a:r>
            <a:r>
              <a:rPr lang="ru-RU" sz="1700" dirty="0" err="1" smtClean="0">
                <a:latin typeface="Calibri" pitchFamily="34" charset="0"/>
              </a:rPr>
              <a:t>вирощування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чайних</a:t>
            </a:r>
            <a:r>
              <a:rPr lang="ru-RU" sz="1700" dirty="0" smtClean="0">
                <a:latin typeface="Calibri" pitchFamily="34" charset="0"/>
              </a:rPr>
              <a:t> дерев </a:t>
            </a:r>
            <a:r>
              <a:rPr lang="ru-RU" sz="1700" dirty="0" err="1" smtClean="0">
                <a:latin typeface="Calibri" pitchFamily="34" charset="0"/>
              </a:rPr>
              <a:t>і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кущів</a:t>
            </a:r>
            <a:r>
              <a:rPr lang="ru-RU" sz="1700" dirty="0" smtClean="0">
                <a:latin typeface="Calibri" pitchFamily="34" charset="0"/>
              </a:rPr>
              <a:t>.</a:t>
            </a:r>
          </a:p>
          <a:p>
            <a:endParaRPr lang="ru-RU" sz="1700" dirty="0" smtClean="0">
              <a:latin typeface="Calibri" pitchFamily="34" charset="0"/>
            </a:endParaRPr>
          </a:p>
          <a:p>
            <a:r>
              <a:rPr lang="ru-RU" sz="1700" dirty="0" err="1" smtClean="0">
                <a:latin typeface="Calibri" pitchFamily="34" charset="0"/>
              </a:rPr>
              <a:t>Індія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є</a:t>
            </a:r>
            <a:r>
              <a:rPr lang="ru-RU" sz="1700" dirty="0" smtClean="0">
                <a:latin typeface="Calibri" pitchFamily="34" charset="0"/>
              </a:rPr>
              <a:t> великим </a:t>
            </a:r>
            <a:r>
              <a:rPr lang="ru-RU" sz="1700" dirty="0" err="1" smtClean="0">
                <a:latin typeface="Calibri" pitchFamily="34" charset="0"/>
              </a:rPr>
              <a:t>виробником</a:t>
            </a:r>
            <a:r>
              <a:rPr lang="ru-RU" sz="1700" dirty="0" smtClean="0">
                <a:latin typeface="Calibri" pitchFamily="34" charset="0"/>
              </a:rPr>
              <a:t> джуту. </a:t>
            </a:r>
            <a:r>
              <a:rPr lang="ru-RU" sz="1700" dirty="0" err="1" smtClean="0">
                <a:latin typeface="Calibri" pitchFamily="34" charset="0"/>
              </a:rPr>
              <a:t>Південь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Індії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спеціалізується</a:t>
            </a:r>
            <a:r>
              <a:rPr lang="ru-RU" sz="1700" dirty="0" smtClean="0">
                <a:latin typeface="Calibri" pitchFamily="34" charset="0"/>
              </a:rPr>
              <a:t> на </a:t>
            </a:r>
            <a:r>
              <a:rPr lang="ru-RU" sz="1700" dirty="0" err="1" smtClean="0">
                <a:latin typeface="Calibri" pitchFamily="34" charset="0"/>
              </a:rPr>
              <a:t>вирощуванні</a:t>
            </a:r>
            <a:r>
              <a:rPr lang="ru-RU" sz="1700" dirty="0" smtClean="0">
                <a:latin typeface="Calibri" pitchFamily="34" charset="0"/>
              </a:rPr>
              <a:t> каучуконосу </a:t>
            </a:r>
            <a:r>
              <a:rPr lang="ru-RU" sz="1700" dirty="0" err="1" smtClean="0">
                <a:latin typeface="Calibri" pitchFamily="34" charset="0"/>
              </a:rPr>
              <a:t>гевеї</a:t>
            </a:r>
            <a:r>
              <a:rPr lang="ru-RU" sz="1700" dirty="0" smtClean="0">
                <a:latin typeface="Calibri" pitchFamily="34" charset="0"/>
              </a:rPr>
              <a:t>.</a:t>
            </a:r>
          </a:p>
          <a:p>
            <a:endParaRPr lang="ru-RU" sz="1700" dirty="0" smtClean="0">
              <a:latin typeface="Calibri" pitchFamily="34" charset="0"/>
            </a:endParaRPr>
          </a:p>
          <a:p>
            <a:r>
              <a:rPr lang="ru-RU" sz="1700" dirty="0" err="1" smtClean="0">
                <a:latin typeface="Calibri" pitchFamily="34" charset="0"/>
              </a:rPr>
              <a:t>Розвиток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тваринництва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обмежується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незначною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площею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пасовищ</a:t>
            </a:r>
            <a:r>
              <a:rPr lang="ru-RU" sz="1700" dirty="0" smtClean="0">
                <a:latin typeface="Calibri" pitchFamily="34" charset="0"/>
              </a:rPr>
              <a:t>. У </a:t>
            </a:r>
            <a:r>
              <a:rPr lang="ru-RU" sz="1700" dirty="0" err="1" smtClean="0">
                <a:latin typeface="Calibri" pitchFamily="34" charset="0"/>
              </a:rPr>
              <a:t>тваринництві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найважливіше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значення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має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розведення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робочої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худоби</a:t>
            </a:r>
            <a:r>
              <a:rPr lang="ru-RU" sz="1700" dirty="0" smtClean="0">
                <a:latin typeface="Calibri" pitchFamily="34" charset="0"/>
              </a:rPr>
              <a:t> — </a:t>
            </a:r>
            <a:r>
              <a:rPr lang="ru-RU" sz="1700" dirty="0" err="1" smtClean="0">
                <a:latin typeface="Calibri" pitchFamily="34" charset="0"/>
              </a:rPr>
              <a:t>більша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частина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поголів'я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великої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рогатої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худоби</a:t>
            </a:r>
            <a:r>
              <a:rPr lang="ru-RU" sz="1700" dirty="0" smtClean="0">
                <a:latin typeface="Calibri" pitchFamily="34" charset="0"/>
              </a:rPr>
              <a:t> (воли, </a:t>
            </a:r>
            <a:r>
              <a:rPr lang="ru-RU" sz="1700" dirty="0" err="1" smtClean="0">
                <a:latin typeface="Calibri" pitchFamily="34" charset="0"/>
              </a:rPr>
              <a:t>буйволи</a:t>
            </a:r>
            <a:r>
              <a:rPr lang="ru-RU" sz="1700" dirty="0" smtClean="0">
                <a:latin typeface="Calibri" pitchFamily="34" charset="0"/>
              </a:rPr>
              <a:t>, </a:t>
            </a:r>
            <a:r>
              <a:rPr lang="ru-RU" sz="1700" dirty="0" err="1" smtClean="0">
                <a:latin typeface="Calibri" pitchFamily="34" charset="0"/>
              </a:rPr>
              <a:t>верблюди</a:t>
            </a:r>
            <a:r>
              <a:rPr lang="ru-RU" sz="1700" dirty="0" smtClean="0">
                <a:latin typeface="Calibri" pitchFamily="34" charset="0"/>
              </a:rPr>
              <a:t>) </a:t>
            </a:r>
            <a:r>
              <a:rPr lang="ru-RU" sz="1700" dirty="0" err="1" smtClean="0">
                <a:latin typeface="Calibri" pitchFamily="34" charset="0"/>
              </a:rPr>
              <a:t>використовується</a:t>
            </a:r>
            <a:r>
              <a:rPr lang="ru-RU" sz="1700" dirty="0" smtClean="0">
                <a:latin typeface="Calibri" pitchFamily="34" charset="0"/>
              </a:rPr>
              <a:t> як </a:t>
            </a:r>
            <a:r>
              <a:rPr lang="ru-RU" sz="1700" dirty="0" err="1" smtClean="0">
                <a:latin typeface="Calibri" pitchFamily="34" charset="0"/>
              </a:rPr>
              <a:t>тяглова</a:t>
            </a:r>
            <a:r>
              <a:rPr lang="ru-RU" sz="1700" dirty="0" smtClean="0">
                <a:latin typeface="Calibri" pitchFamily="34" charset="0"/>
              </a:rPr>
              <a:t> сила. Через </a:t>
            </a:r>
            <a:r>
              <a:rPr lang="ru-RU" sz="1700" dirty="0" err="1" smtClean="0">
                <a:latin typeface="Calibri" pitchFamily="34" charset="0"/>
              </a:rPr>
              <a:t>релігійні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переконання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м'ясне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тваринництво</a:t>
            </a:r>
            <a:r>
              <a:rPr lang="ru-RU" sz="1700" dirty="0" smtClean="0">
                <a:latin typeface="Calibri" pitchFamily="34" charset="0"/>
              </a:rPr>
              <a:t> не </a:t>
            </a:r>
            <a:r>
              <a:rPr lang="ru-RU" sz="1700" dirty="0" err="1" smtClean="0">
                <a:latin typeface="Calibri" pitchFamily="34" charset="0"/>
              </a:rPr>
              <a:t>розвинуте</a:t>
            </a:r>
            <a:r>
              <a:rPr lang="ru-RU" sz="1700" dirty="0" smtClean="0">
                <a:latin typeface="Calibri" pitchFamily="34" charset="0"/>
              </a:rPr>
              <a:t>, </a:t>
            </a:r>
            <a:r>
              <a:rPr lang="ru-RU" sz="1700" dirty="0" err="1" smtClean="0">
                <a:latin typeface="Calibri" pitchFamily="34" charset="0"/>
              </a:rPr>
              <a:t>поширене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розведення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кіз</a:t>
            </a:r>
            <a:r>
              <a:rPr lang="ru-RU" sz="1700" dirty="0" smtClean="0">
                <a:latin typeface="Calibri" pitchFamily="34" charset="0"/>
              </a:rPr>
              <a:t>, </a:t>
            </a:r>
            <a:r>
              <a:rPr lang="ru-RU" sz="1700" dirty="0" err="1" smtClean="0">
                <a:latin typeface="Calibri" pitchFamily="34" charset="0"/>
              </a:rPr>
              <a:t>овець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і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свійської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птиці</a:t>
            </a:r>
            <a:r>
              <a:rPr lang="ru-RU" sz="1700" dirty="0" smtClean="0">
                <a:latin typeface="Calibri" pitchFamily="34" charset="0"/>
              </a:rPr>
              <a:t>. </a:t>
            </a:r>
            <a:r>
              <a:rPr lang="ru-RU" sz="1700" dirty="0" err="1" smtClean="0">
                <a:latin typeface="Calibri" pitchFamily="34" charset="0"/>
              </a:rPr>
              <a:t>Основна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товарна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продукція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тваринництва</a:t>
            </a:r>
            <a:r>
              <a:rPr lang="ru-RU" sz="1700" dirty="0" smtClean="0">
                <a:latin typeface="Calibri" pitchFamily="34" charset="0"/>
              </a:rPr>
              <a:t> — </a:t>
            </a:r>
            <a:r>
              <a:rPr lang="ru-RU" sz="1700" dirty="0" err="1" smtClean="0">
                <a:latin typeface="Calibri" pitchFamily="34" charset="0"/>
              </a:rPr>
              <a:t>шкіра</a:t>
            </a:r>
            <a:r>
              <a:rPr lang="ru-RU" sz="1700" dirty="0" smtClean="0">
                <a:latin typeface="Calibri" pitchFamily="34" charset="0"/>
              </a:rPr>
              <a:t>. За </a:t>
            </a:r>
            <a:r>
              <a:rPr lang="ru-RU" sz="1700" dirty="0" err="1" smtClean="0">
                <a:latin typeface="Calibri" pitchFamily="34" charset="0"/>
              </a:rPr>
              <a:t>виробництвом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шкіри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Індія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посідає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одне</a:t>
            </a:r>
            <a:r>
              <a:rPr lang="ru-RU" sz="1700" dirty="0" smtClean="0">
                <a:latin typeface="Calibri" pitchFamily="34" charset="0"/>
              </a:rPr>
              <a:t> </a:t>
            </a:r>
            <a:r>
              <a:rPr lang="ru-RU" sz="1700" dirty="0" err="1" smtClean="0">
                <a:latin typeface="Calibri" pitchFamily="34" charset="0"/>
              </a:rPr>
              <a:t>з</a:t>
            </a:r>
            <a:r>
              <a:rPr lang="ru-RU" sz="1700" dirty="0" smtClean="0">
                <a:latin typeface="Calibri" pitchFamily="34" charset="0"/>
              </a:rPr>
              <a:t> перших </a:t>
            </a:r>
            <a:r>
              <a:rPr lang="ru-RU" sz="1700" dirty="0" err="1" smtClean="0">
                <a:latin typeface="Calibri" pitchFamily="34" charset="0"/>
              </a:rPr>
              <a:t>місць</a:t>
            </a:r>
            <a:r>
              <a:rPr lang="ru-RU" sz="1700" dirty="0" smtClean="0">
                <a:latin typeface="Calibri" pitchFamily="34" charset="0"/>
              </a:rPr>
              <a:t> у </a:t>
            </a:r>
            <a:r>
              <a:rPr lang="ru-RU" sz="1700" dirty="0" err="1" smtClean="0">
                <a:latin typeface="Calibri" pitchFamily="34" charset="0"/>
              </a:rPr>
              <a:t>світі</a:t>
            </a:r>
            <a:r>
              <a:rPr lang="ru-RU" sz="1700" dirty="0" smtClean="0">
                <a:latin typeface="Calibri" pitchFamily="34" charset="0"/>
              </a:rPr>
              <a:t>.</a:t>
            </a:r>
            <a:endParaRPr lang="ru-RU" sz="1700" dirty="0">
              <a:latin typeface="Calibri" pitchFamily="34" charset="0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МАРГО с диска С\cc194b4cdaeccbd5f1dc5a35025c8e15_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3284984"/>
            <a:ext cx="4840078" cy="3373388"/>
          </a:xfrm>
          <a:prstGeom prst="rect">
            <a:avLst/>
          </a:prstGeom>
          <a:noFill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16632"/>
            <a:ext cx="3600400" cy="270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272808" cy="593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Зовнішньоекономічні зв‘язки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err="1" smtClean="0"/>
              <a:t>Експорт</a:t>
            </a:r>
            <a:r>
              <a:rPr lang="ru-RU" dirty="0" smtClean="0"/>
              <a:t> </a:t>
            </a:r>
            <a:r>
              <a:rPr lang="ru-RU" dirty="0" err="1" smtClean="0"/>
              <a:t>незначний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поступається</a:t>
            </a:r>
            <a:r>
              <a:rPr lang="ru-RU" dirty="0" smtClean="0"/>
              <a:t> </a:t>
            </a:r>
            <a:r>
              <a:rPr lang="ru-RU" dirty="0" err="1" smtClean="0"/>
              <a:t>обсягам</a:t>
            </a:r>
            <a:r>
              <a:rPr lang="ru-RU" dirty="0" smtClean="0"/>
              <a:t> </a:t>
            </a:r>
            <a:r>
              <a:rPr lang="ru-RU" dirty="0" err="1" smtClean="0"/>
              <a:t>імпорту</a:t>
            </a:r>
            <a:r>
              <a:rPr lang="ru-RU" dirty="0" smtClean="0"/>
              <a:t>. У </a:t>
            </a:r>
            <a:r>
              <a:rPr lang="ru-RU" dirty="0" err="1" smtClean="0"/>
              <a:t>структурі</a:t>
            </a:r>
            <a:r>
              <a:rPr lang="ru-RU" dirty="0" smtClean="0"/>
              <a:t> </a:t>
            </a:r>
            <a:r>
              <a:rPr lang="ru-RU" dirty="0" err="1" smtClean="0"/>
              <a:t>експорту</a:t>
            </a:r>
            <a:r>
              <a:rPr lang="ru-RU" dirty="0" smtClean="0"/>
              <a:t> </a:t>
            </a:r>
            <a:r>
              <a:rPr lang="ru-RU" dirty="0" err="1" smtClean="0"/>
              <a:t>Індії</a:t>
            </a:r>
            <a:r>
              <a:rPr lang="ru-RU" dirty="0" smtClean="0"/>
              <a:t> </a:t>
            </a:r>
            <a:r>
              <a:rPr lang="ru-RU" dirty="0" err="1" smtClean="0"/>
              <a:t>переважає</a:t>
            </a:r>
            <a:r>
              <a:rPr lang="ru-RU" dirty="0" smtClean="0"/>
              <a:t> текстиль, </a:t>
            </a:r>
            <a:r>
              <a:rPr lang="ru-RU" dirty="0" err="1" smtClean="0"/>
              <a:t>кустарно-ремісничі</a:t>
            </a:r>
            <a:r>
              <a:rPr lang="ru-RU" dirty="0" smtClean="0"/>
              <a:t> </a:t>
            </a:r>
            <a:r>
              <a:rPr lang="ru-RU" dirty="0" err="1" smtClean="0"/>
              <a:t>вироби</a:t>
            </a:r>
            <a:r>
              <a:rPr lang="ru-RU" dirty="0" smtClean="0"/>
              <a:t>, </a:t>
            </a:r>
            <a:r>
              <a:rPr lang="ru-RU" dirty="0" err="1" smtClean="0"/>
              <a:t>продукти</a:t>
            </a:r>
            <a:r>
              <a:rPr lang="ru-RU" dirty="0" smtClean="0"/>
              <a:t> </a:t>
            </a:r>
            <a:r>
              <a:rPr lang="ru-RU" dirty="0" err="1" smtClean="0"/>
              <a:t>сільського</a:t>
            </a:r>
            <a:r>
              <a:rPr lang="ru-RU" dirty="0" smtClean="0"/>
              <a:t> </a:t>
            </a:r>
            <a:r>
              <a:rPr lang="ru-RU" dirty="0" err="1" smtClean="0"/>
              <a:t>господарства</a:t>
            </a:r>
            <a:r>
              <a:rPr lang="ru-RU" dirty="0" smtClean="0"/>
              <a:t> (чай, </a:t>
            </a:r>
            <a:r>
              <a:rPr lang="ru-RU" dirty="0" err="1" smtClean="0"/>
              <a:t>цукор</a:t>
            </a:r>
            <a:r>
              <a:rPr lang="ru-RU" dirty="0" smtClean="0"/>
              <a:t>, </a:t>
            </a:r>
            <a:r>
              <a:rPr lang="ru-RU" dirty="0" err="1" smtClean="0"/>
              <a:t>прянощі</a:t>
            </a:r>
            <a:r>
              <a:rPr lang="ru-RU" dirty="0" smtClean="0"/>
              <a:t>), </a:t>
            </a:r>
            <a:r>
              <a:rPr lang="ru-RU" dirty="0" err="1" smtClean="0"/>
              <a:t>продукція</a:t>
            </a:r>
            <a:r>
              <a:rPr lang="ru-RU" dirty="0" smtClean="0"/>
              <a:t> </a:t>
            </a:r>
            <a:r>
              <a:rPr lang="ru-RU" dirty="0" err="1" smtClean="0"/>
              <a:t>машинобудування</a:t>
            </a:r>
            <a:r>
              <a:rPr lang="ru-RU" dirty="0" smtClean="0"/>
              <a:t>, </a:t>
            </a:r>
            <a:r>
              <a:rPr lang="ru-RU" dirty="0" err="1" smtClean="0"/>
              <a:t>кам'яне</a:t>
            </a:r>
            <a:r>
              <a:rPr lang="ru-RU" dirty="0" smtClean="0"/>
              <a:t> </a:t>
            </a:r>
            <a:r>
              <a:rPr lang="ru-RU" dirty="0" err="1" smtClean="0"/>
              <a:t>вугілля</a:t>
            </a:r>
            <a:r>
              <a:rPr lang="ru-RU" dirty="0" smtClean="0"/>
              <a:t>, </a:t>
            </a:r>
            <a:r>
              <a:rPr lang="ru-RU" dirty="0" err="1" smtClean="0"/>
              <a:t>нерудні</a:t>
            </a:r>
            <a:r>
              <a:rPr lang="ru-RU" dirty="0" smtClean="0"/>
              <a:t> </a:t>
            </a:r>
            <a:r>
              <a:rPr lang="ru-RU" dirty="0" err="1" smtClean="0"/>
              <a:t>корисні</a:t>
            </a:r>
            <a:r>
              <a:rPr lang="ru-RU" dirty="0" smtClean="0"/>
              <a:t> </a:t>
            </a:r>
            <a:r>
              <a:rPr lang="ru-RU" dirty="0" err="1" smtClean="0"/>
              <a:t>копалини</a:t>
            </a:r>
            <a:r>
              <a:rPr lang="ru-RU" dirty="0" smtClean="0"/>
              <a:t>, </a:t>
            </a:r>
            <a:r>
              <a:rPr lang="ru-RU" dirty="0" err="1" smtClean="0"/>
              <a:t>чавун</a:t>
            </a:r>
            <a:r>
              <a:rPr lang="ru-RU" dirty="0" smtClean="0"/>
              <a:t>, </a:t>
            </a:r>
            <a:r>
              <a:rPr lang="ru-RU" dirty="0" err="1" smtClean="0"/>
              <a:t>пластмаси</a:t>
            </a:r>
            <a:r>
              <a:rPr lang="ru-RU" dirty="0" smtClean="0"/>
              <a:t>, </a:t>
            </a:r>
            <a:r>
              <a:rPr lang="ru-RU" dirty="0" err="1" smtClean="0"/>
              <a:t>добрива</a:t>
            </a:r>
            <a:r>
              <a:rPr lang="ru-RU" dirty="0" smtClean="0"/>
              <a:t>, </a:t>
            </a:r>
            <a:r>
              <a:rPr lang="ru-RU" dirty="0" err="1" smtClean="0"/>
              <a:t>гумові</a:t>
            </a:r>
            <a:r>
              <a:rPr lang="ru-RU" dirty="0" smtClean="0"/>
              <a:t> </a:t>
            </a:r>
            <a:r>
              <a:rPr lang="ru-RU" dirty="0" err="1" smtClean="0"/>
              <a:t>вироби</a:t>
            </a:r>
            <a:r>
              <a:rPr lang="ru-RU" dirty="0" smtClean="0"/>
              <a:t>, </a:t>
            </a:r>
            <a:r>
              <a:rPr lang="ru-RU" dirty="0" err="1" smtClean="0"/>
              <a:t>ліс</a:t>
            </a:r>
            <a:r>
              <a:rPr lang="ru-RU" dirty="0" smtClean="0"/>
              <a:t>, </a:t>
            </a:r>
            <a:r>
              <a:rPr lang="ru-RU" dirty="0" err="1" smtClean="0"/>
              <a:t>пробкова</a:t>
            </a:r>
            <a:r>
              <a:rPr lang="ru-RU" dirty="0" smtClean="0"/>
              <a:t> кора, </a:t>
            </a:r>
            <a:r>
              <a:rPr lang="ru-RU" dirty="0" err="1" smtClean="0"/>
              <a:t>медикаменти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 err="1" smtClean="0"/>
              <a:t>імпорті</a:t>
            </a:r>
            <a:r>
              <a:rPr lang="ru-RU" dirty="0" smtClean="0"/>
              <a:t> </a:t>
            </a:r>
            <a:r>
              <a:rPr lang="ru-RU" dirty="0" err="1" smtClean="0"/>
              <a:t>домінує</a:t>
            </a:r>
            <a:r>
              <a:rPr lang="ru-RU" dirty="0" smtClean="0"/>
              <a:t> </a:t>
            </a:r>
            <a:r>
              <a:rPr lang="ru-RU" dirty="0" err="1" smtClean="0"/>
              <a:t>паливо</a:t>
            </a:r>
            <a:r>
              <a:rPr lang="ru-RU" dirty="0" smtClean="0"/>
              <a:t>, </a:t>
            </a:r>
            <a:r>
              <a:rPr lang="ru-RU" dirty="0" err="1" smtClean="0"/>
              <a:t>машини</a:t>
            </a:r>
            <a:r>
              <a:rPr lang="ru-RU" dirty="0" smtClean="0"/>
              <a:t>, </a:t>
            </a:r>
            <a:r>
              <a:rPr lang="ru-RU" dirty="0" err="1" smtClean="0"/>
              <a:t>продукти</a:t>
            </a:r>
            <a:r>
              <a:rPr lang="ru-RU" dirty="0" smtClean="0"/>
              <a:t> </a:t>
            </a:r>
            <a:r>
              <a:rPr lang="ru-RU" dirty="0" err="1" smtClean="0"/>
              <a:t>хімії</a:t>
            </a:r>
            <a:r>
              <a:rPr lang="ru-RU" dirty="0" smtClean="0"/>
              <a:t>, </a:t>
            </a:r>
            <a:r>
              <a:rPr lang="ru-RU" dirty="0" err="1" smtClean="0"/>
              <a:t>добрива</a:t>
            </a:r>
            <a:r>
              <a:rPr lang="ru-RU" dirty="0" smtClean="0"/>
              <a:t>, </a:t>
            </a:r>
            <a:r>
              <a:rPr lang="ru-RU" dirty="0" err="1" smtClean="0"/>
              <a:t>зброя</a:t>
            </a:r>
            <a:r>
              <a:rPr lang="ru-RU" dirty="0" smtClean="0"/>
              <a:t>. </a:t>
            </a:r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 smtClean="0"/>
              <a:t>торгові</a:t>
            </a:r>
            <a:r>
              <a:rPr lang="ru-RU" dirty="0" smtClean="0"/>
              <a:t> </a:t>
            </a:r>
            <a:r>
              <a:rPr lang="ru-RU" dirty="0" err="1" smtClean="0"/>
              <a:t>партнери</a:t>
            </a:r>
            <a:r>
              <a:rPr lang="ru-RU" dirty="0" smtClean="0"/>
              <a:t>: США, </a:t>
            </a:r>
            <a:r>
              <a:rPr lang="ru-RU" dirty="0" err="1" smtClean="0"/>
              <a:t>Німеччина</a:t>
            </a:r>
            <a:r>
              <a:rPr lang="ru-RU" dirty="0" smtClean="0"/>
              <a:t>, </a:t>
            </a:r>
            <a:r>
              <a:rPr lang="ru-RU" dirty="0" err="1" smtClean="0"/>
              <a:t>Японія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До 10% бюджету 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 smtClean="0"/>
              <a:t>формується</a:t>
            </a:r>
            <a:r>
              <a:rPr lang="ru-RU" dirty="0" smtClean="0"/>
              <a:t> за </a:t>
            </a:r>
            <a:r>
              <a:rPr lang="ru-RU" dirty="0" err="1" smtClean="0"/>
              <a:t>рахунок</a:t>
            </a:r>
            <a:r>
              <a:rPr lang="ru-RU" dirty="0" smtClean="0"/>
              <a:t> </a:t>
            </a:r>
            <a:r>
              <a:rPr lang="ru-RU" dirty="0" err="1" smtClean="0"/>
              <a:t>надходжень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туризму.</a:t>
            </a:r>
            <a:endParaRPr lang="ru-RU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   державні символи індії</a:t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     Прапор                               Герб</a:t>
            </a:r>
            <a:endParaRPr lang="ru-RU" dirty="0"/>
          </a:p>
        </p:txBody>
      </p:sp>
      <p:pic>
        <p:nvPicPr>
          <p:cNvPr id="31746" name="Picture 2" descr="D:\МАРГО с диска С\68-flag-indi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12976"/>
            <a:ext cx="3463466" cy="2310646"/>
          </a:xfrm>
          <a:prstGeom prst="rect">
            <a:avLst/>
          </a:prstGeom>
          <a:noFill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492896"/>
            <a:ext cx="2592883" cy="381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гимн инди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95536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D:\МАРГО с диска С\индия фон_en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748464" cy="6021288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МАРГО с диска С\dwedw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416491" cy="3312368"/>
          </a:xfrm>
          <a:prstGeom prst="rect">
            <a:avLst/>
          </a:prstGeom>
          <a:noFill/>
        </p:spPr>
      </p:pic>
      <p:pic>
        <p:nvPicPr>
          <p:cNvPr id="26627" name="Picture 3" descr="D:\МАРГО с диска С\big554975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17032"/>
            <a:ext cx="3981822" cy="2986367"/>
          </a:xfrm>
          <a:prstGeom prst="rect">
            <a:avLst/>
          </a:prstGeom>
          <a:noFill/>
        </p:spPr>
      </p:pic>
      <p:pic>
        <p:nvPicPr>
          <p:cNvPr id="26628" name="Picture 4" descr="D:\МАРГО с диска С\1286354953_1286312674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628800"/>
            <a:ext cx="3665794" cy="3392413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МАРГО с диска С\1305627212_india-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4896543" cy="3264362"/>
          </a:xfrm>
          <a:prstGeom prst="rect">
            <a:avLst/>
          </a:prstGeom>
          <a:noFill/>
        </p:spPr>
      </p:pic>
      <p:pic>
        <p:nvPicPr>
          <p:cNvPr id="28675" name="Picture 3" descr="D:\МАРГО с диска С\спец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637823"/>
            <a:ext cx="4327128" cy="302899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МАРГО с диска С\india-camel-seller_37904_600x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7344816" cy="4896544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latin typeface="Calibri" pitchFamily="34" charset="0"/>
              </a:rPr>
              <a:t>Дякуємо за увагу!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132856"/>
            <a:ext cx="8316150" cy="344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МАРГО с диска С\1270151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521700" cy="5832648"/>
          </a:xfrm>
          <a:prstGeom prst="rect">
            <a:avLst/>
          </a:prstGeom>
          <a:noFill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Візитна картка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72816"/>
            <a:ext cx="8686800" cy="432311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Офіційна назва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Республіка Індія </a:t>
            </a:r>
          </a:p>
          <a:p>
            <a:pPr>
              <a:buNone/>
            </a:pPr>
            <a:r>
              <a:rPr lang="uk-UA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Площа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3,3 </a:t>
            </a:r>
            <a:r>
              <a:rPr lang="uk-UA" i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млн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uk-UA" i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км²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(7-ме місце у світі й в Азії) </a:t>
            </a:r>
          </a:p>
          <a:p>
            <a:pPr>
              <a:buNone/>
            </a:pPr>
            <a:r>
              <a:rPr lang="uk-UA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Населення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1,2 </a:t>
            </a:r>
            <a:r>
              <a:rPr lang="uk-UA" i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млрд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чол. (2-ге місце у світі й в Азії) </a:t>
            </a:r>
          </a:p>
          <a:p>
            <a:pPr>
              <a:buNone/>
            </a:pPr>
            <a:r>
              <a:rPr lang="uk-UA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Столиця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uk-UA" i="1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Нью-Делі</a:t>
            </a:r>
            <a:endParaRPr lang="uk-UA" i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>
              <a:buNone/>
            </a:pPr>
            <a:r>
              <a:rPr lang="uk-UA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Тип країни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країна, що розвивається</a:t>
            </a:r>
          </a:p>
          <a:p>
            <a:pPr>
              <a:buNone/>
            </a:pPr>
            <a:r>
              <a:rPr lang="uk-UA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ВВП на душу населення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$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1 081</a:t>
            </a:r>
          </a:p>
          <a:p>
            <a:pPr>
              <a:buNone/>
            </a:pPr>
            <a:r>
              <a:rPr lang="uk-UA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Державний устрій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федеративна республіка</a:t>
            </a:r>
          </a:p>
          <a:p>
            <a:pPr>
              <a:buNone/>
            </a:pPr>
            <a:r>
              <a:rPr lang="uk-UA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Склад території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25 штатів, 7 союзних територій</a:t>
            </a:r>
          </a:p>
          <a:p>
            <a:pPr>
              <a:buNone/>
            </a:pPr>
            <a:r>
              <a:rPr lang="uk-UA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Член міжнародних організацій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ООН, Руху неприєднання та ін.                                         </a:t>
            </a:r>
          </a:p>
          <a:p>
            <a:pPr>
              <a:buNone/>
            </a:pPr>
            <a:r>
              <a:rPr lang="uk-UA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Офіційна мова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гінді</a:t>
            </a:r>
          </a:p>
          <a:p>
            <a:pPr>
              <a:buNone/>
            </a:pPr>
            <a:r>
              <a:rPr lang="uk-UA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Релігія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індуїзм</a:t>
            </a:r>
          </a:p>
          <a:p>
            <a:pPr>
              <a:buNone/>
            </a:pPr>
            <a:r>
              <a:rPr lang="uk-UA" u="sng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Валюта</a:t>
            </a:r>
            <a:r>
              <a:rPr lang="uk-UA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uk-UA" i="1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індійська рупія</a:t>
            </a:r>
            <a:endParaRPr lang="ru-RU" i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МАРГО с диска С\33391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820472" cy="655272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Calibri" pitchFamily="34" charset="0"/>
              </a:rPr>
              <a:t>Географічне положення</a:t>
            </a:r>
            <a:endParaRPr lang="ru-RU" dirty="0">
              <a:latin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r">
              <a:buNone/>
            </a:pP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Індія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розташована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на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півдні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Євразійського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континенту, на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півострові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Індостан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.</a:t>
            </a:r>
          </a:p>
          <a:p>
            <a:pPr algn="r">
              <a:buNone/>
            </a:pP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Має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берегову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лінію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завдовжки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7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тисяч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кілометрів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та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кордони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із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Пакистаном на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заході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Китаєм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, Непалом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Бутаном на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північному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сході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та Бангладеш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М'янмою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(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колишня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Бірма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) на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сході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.</a:t>
            </a:r>
          </a:p>
          <a:p>
            <a:pPr algn="r"/>
            <a:endParaRPr lang="ru-RU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algn="r">
              <a:buNone/>
            </a:pP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Індія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також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претендує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на кордон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із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Афганістаном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на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північному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заході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(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частина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індійського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штату Джамму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й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Кашмір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що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межує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з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Афганістаном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перебуває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під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контролем Пакистану).</a:t>
            </a:r>
          </a:p>
          <a:p>
            <a:pPr algn="r"/>
            <a:endParaRPr lang="ru-RU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algn="r">
              <a:buNone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Індійському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океані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має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кордон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з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Мальдівами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на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південному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заході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Шрі-Ланкою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на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півдні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та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Індонезією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на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південному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сході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.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Від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Шрі-Ланки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її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відділяють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Полкська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протока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Манарська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затока; протокою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Ґрейт-Ченнел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між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островами Великий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Нікобар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Суматра проходить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морський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кордон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між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Індією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та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Індонезією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.</a:t>
            </a:r>
          </a:p>
          <a:p>
            <a:pPr algn="r"/>
            <a:endParaRPr lang="ru-RU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  <a:p>
            <a:pPr algn="r">
              <a:buNone/>
            </a:pP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Рельєф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гірська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країна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Гімалаї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на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північному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кордоні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річкові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долини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Ґанґу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Інду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,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Брахмапутри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; плато Декан на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південь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від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річки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Нармада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—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між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західним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східним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хребтами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Гат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; на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заході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 — </a:t>
            </a:r>
            <a:r>
              <a:rPr lang="ru-RU" dirty="0" err="1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пустеля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.</a:t>
            </a:r>
          </a:p>
          <a:p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МАРГО с диска С\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64634" cy="6192688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МАРГО с диска С\india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60648"/>
            <a:ext cx="5076056" cy="3807042"/>
          </a:xfrm>
          <a:prstGeom prst="rect">
            <a:avLst/>
          </a:prstGeom>
          <a:noFill/>
        </p:spPr>
      </p:pic>
      <p:pic>
        <p:nvPicPr>
          <p:cNvPr id="24579" name="Picture 3" descr="D:\МАРГО с диска С\76090741_890813_indiy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17032"/>
            <a:ext cx="3913617" cy="2935213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uk-UA" dirty="0" smtClean="0"/>
              <a:t>    </a:t>
            </a:r>
            <a:r>
              <a:rPr lang="uk-UA" sz="3600" dirty="0" smtClean="0">
                <a:latin typeface="Calibri" pitchFamily="34" charset="0"/>
              </a:rPr>
              <a:t>Жителі Індії</a:t>
            </a:r>
            <a:endParaRPr lang="ru-RU" sz="3600" dirty="0">
              <a:latin typeface="Calibri" pitchFamily="34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195</TotalTime>
  <Words>1599</Words>
  <Application>Microsoft Office PowerPoint</Application>
  <PresentationFormat>Экран (4:3)</PresentationFormat>
  <Paragraphs>75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Трек</vt:lpstr>
      <vt:lpstr>ІНДІЯ Країна контрастів</vt:lpstr>
      <vt:lpstr>Слайд 2</vt:lpstr>
      <vt:lpstr>   державні символи індії </vt:lpstr>
      <vt:lpstr>Слайд 4</vt:lpstr>
      <vt:lpstr>Візитна картка</vt:lpstr>
      <vt:lpstr>Слайд 6</vt:lpstr>
      <vt:lpstr>Географічне положення</vt:lpstr>
      <vt:lpstr>Слайд 8</vt:lpstr>
      <vt:lpstr>Слайд 9</vt:lpstr>
      <vt:lpstr>Слайд 10</vt:lpstr>
      <vt:lpstr>Природо-ресурсний потенціал</vt:lpstr>
      <vt:lpstr>Слайд 12</vt:lpstr>
      <vt:lpstr>Загальна характеристика господарства</vt:lpstr>
      <vt:lpstr>Слайд 14</vt:lpstr>
      <vt:lpstr>Слайд 15</vt:lpstr>
      <vt:lpstr>Промисловість</vt:lpstr>
      <vt:lpstr>Священна річка Ганг</vt:lpstr>
      <vt:lpstr>Річка Інд</vt:lpstr>
      <vt:lpstr>Слайд 19</vt:lpstr>
      <vt:lpstr>Слайд 20</vt:lpstr>
      <vt:lpstr>Слайд 21</vt:lpstr>
      <vt:lpstr>Сільське господарство</vt:lpstr>
      <vt:lpstr>Слайд 23</vt:lpstr>
      <vt:lpstr>Слайд 24</vt:lpstr>
      <vt:lpstr>Слайд 25</vt:lpstr>
      <vt:lpstr>Слайд 26</vt:lpstr>
      <vt:lpstr>Слайд 27</vt:lpstr>
      <vt:lpstr>Слайд 28</vt:lpstr>
      <vt:lpstr>Зовнішньоекономічні зв‘язки </vt:lpstr>
      <vt:lpstr>Слайд 30</vt:lpstr>
      <vt:lpstr>Слайд 31</vt:lpstr>
      <vt:lpstr>Слайд 32</vt:lpstr>
      <vt:lpstr>Слайд 33</vt:lpstr>
      <vt:lpstr>Дякуємо за увагу!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ІНДІЯ </dc:title>
  <dc:creator>User</dc:creator>
  <cp:lastModifiedBy>Intel</cp:lastModifiedBy>
  <cp:revision>22</cp:revision>
  <dcterms:created xsi:type="dcterms:W3CDTF">2013-12-23T17:52:09Z</dcterms:created>
  <dcterms:modified xsi:type="dcterms:W3CDTF">2014-05-11T13:15:59Z</dcterms:modified>
</cp:coreProperties>
</file>