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92" r:id="rId3"/>
    <p:sldId id="293" r:id="rId4"/>
    <p:sldId id="257" r:id="rId5"/>
    <p:sldId id="258" r:id="rId6"/>
    <p:sldId id="259" r:id="rId7"/>
    <p:sldId id="260" r:id="rId8"/>
    <p:sldId id="261" r:id="rId9"/>
    <p:sldId id="262" r:id="rId10"/>
    <p:sldId id="264" r:id="rId11"/>
    <p:sldId id="265" r:id="rId12"/>
    <p:sldId id="266" r:id="rId13"/>
    <p:sldId id="287" r:id="rId14"/>
    <p:sldId id="288" r:id="rId15"/>
    <p:sldId id="289" r:id="rId16"/>
    <p:sldId id="286" r:id="rId17"/>
    <p:sldId id="263" r:id="rId18"/>
    <p:sldId id="290" r:id="rId19"/>
    <p:sldId id="268" r:id="rId20"/>
    <p:sldId id="270" r:id="rId21"/>
    <p:sldId id="276" r:id="rId22"/>
    <p:sldId id="291" r:id="rId23"/>
    <p:sldId id="275" r:id="rId24"/>
    <p:sldId id="283" r:id="rId25"/>
    <p:sldId id="284" r:id="rId26"/>
    <p:sldId id="285"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525129"/>
    <a:srgbClr val="666633"/>
    <a:srgbClr val="FF9900"/>
    <a:srgbClr val="FFCE85"/>
    <a:srgbClr val="FEF6B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18" autoAdjust="0"/>
    <p:restoredTop sz="94660"/>
  </p:normalViewPr>
  <p:slideViewPr>
    <p:cSldViewPr>
      <p:cViewPr varScale="1">
        <p:scale>
          <a:sx n="99" d="100"/>
          <a:sy n="99" d="100"/>
        </p:scale>
        <p:origin x="-2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005BC34-B34C-42F8-B87C-72B4AFC545D4}" type="datetimeFigureOut">
              <a:rPr lang="ru-RU" smtClean="0"/>
              <a:pPr/>
              <a:t>20.07.2010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18A57-29E7-44F3-8EFC-FADD29CF26C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20.07.2010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20.07.2010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metodisty.ru/" TargetMode="External"/><Relationship Id="rId2" Type="http://schemas.openxmlformats.org/officeDocument/2006/relationships/hyperlink" Target="mailto:Jakulina@yandex.r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71736" y="6143644"/>
            <a:ext cx="3357586" cy="369332"/>
          </a:xfrm>
          <a:prstGeom prst="rect">
            <a:avLst/>
          </a:prstGeom>
          <a:noFill/>
        </p:spPr>
        <p:txBody>
          <a:bodyPr wrap="square" rtlCol="0">
            <a:spAutoFit/>
          </a:bodyPr>
          <a:lstStyle/>
          <a:p>
            <a:pPr algn="ctr"/>
            <a:r>
              <a:rPr lang="ru-RU" b="1" dirty="0" smtClean="0">
                <a:solidFill>
                  <a:srgbClr val="800000"/>
                </a:solidFill>
              </a:rPr>
              <a:t>2010 год</a:t>
            </a:r>
            <a:endParaRPr lang="ru-RU" b="1" dirty="0">
              <a:solidFill>
                <a:srgbClr val="800000"/>
              </a:solidFill>
            </a:endParaRPr>
          </a:p>
        </p:txBody>
      </p:sp>
      <p:sp>
        <p:nvSpPr>
          <p:cNvPr id="7" name="Заголовок 1"/>
          <p:cNvSpPr>
            <a:spLocks noGrp="1"/>
          </p:cNvSpPr>
          <p:nvPr>
            <p:ph type="ctrTitle"/>
          </p:nvPr>
        </p:nvSpPr>
        <p:spPr>
          <a:xfrm>
            <a:off x="642910" y="1500174"/>
            <a:ext cx="7772400" cy="2286016"/>
          </a:xfrm>
        </p:spPr>
        <p:style>
          <a:lnRef idx="0">
            <a:schemeClr val="accent6"/>
          </a:lnRef>
          <a:fillRef idx="3">
            <a:schemeClr val="accent6"/>
          </a:fillRef>
          <a:effectRef idx="3">
            <a:schemeClr val="accent6"/>
          </a:effectRef>
          <a:fontRef idx="minor">
            <a:schemeClr val="lt1"/>
          </a:fontRef>
        </p:style>
        <p:txBody>
          <a:bodyPr>
            <a:norm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Добавление видеофрагментов и их воспроизведение в ходе презентации </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PowerPoint</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2007</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Подзаголовок 2"/>
          <p:cNvSpPr>
            <a:spLocks noGrp="1"/>
          </p:cNvSpPr>
          <p:nvPr>
            <p:ph type="subTitle" idx="1"/>
          </p:nvPr>
        </p:nvSpPr>
        <p:spPr>
          <a:xfrm>
            <a:off x="1142976" y="4429132"/>
            <a:ext cx="6829428" cy="1428760"/>
          </a:xfrm>
        </p:spPr>
        <p:txBody>
          <a:bodyPr>
            <a:noAutofit/>
          </a:bodyPr>
          <a:lstStyle/>
          <a:p>
            <a:r>
              <a:rPr lang="ru-RU" sz="2000" b="1" dirty="0" err="1" smtClean="0">
                <a:ln w="1905"/>
                <a:solidFill>
                  <a:srgbClr val="C00000"/>
                </a:solidFill>
                <a:effectLst>
                  <a:innerShdw blurRad="69850" dist="43180" dir="5400000">
                    <a:srgbClr val="000000">
                      <a:alpha val="65000"/>
                    </a:srgbClr>
                  </a:innerShdw>
                </a:effectLst>
              </a:rPr>
              <a:t>Жакулина</a:t>
            </a:r>
            <a:r>
              <a:rPr lang="ru-RU" sz="2000" b="1" dirty="0" smtClean="0">
                <a:ln w="1905"/>
                <a:solidFill>
                  <a:srgbClr val="C00000"/>
                </a:solidFill>
                <a:effectLst>
                  <a:innerShdw blurRad="69850" dist="43180" dir="5400000">
                    <a:srgbClr val="000000">
                      <a:alpha val="65000"/>
                    </a:srgbClr>
                  </a:innerShdw>
                </a:effectLst>
              </a:rPr>
              <a:t> Ирина Валентиновна, учитель начальных классов МОУ-ООШ № 23 г.Чапаевска Самарской области, </a:t>
            </a:r>
            <a:r>
              <a:rPr lang="ru-RU" sz="2000" b="1" u="sng" dirty="0" err="1" smtClean="0">
                <a:hlinkClick r:id="rId2"/>
              </a:rPr>
              <a:t>Jakul</a:t>
            </a:r>
            <a:r>
              <a:rPr lang="en-US" sz="2000" b="1" u="sng" dirty="0" smtClean="0">
                <a:hlinkClick r:id="rId2"/>
              </a:rPr>
              <a:t>ina@yandex.ru</a:t>
            </a:r>
            <a:r>
              <a:rPr lang="ru-RU" sz="2000" b="1" dirty="0" smtClean="0">
                <a:ln w="1905"/>
                <a:solidFill>
                  <a:srgbClr val="C00000"/>
                </a:solidFill>
                <a:effectLst>
                  <a:innerShdw blurRad="69850" dist="43180" dir="5400000">
                    <a:srgbClr val="000000">
                      <a:alpha val="65000"/>
                    </a:srgbClr>
                  </a:innerShdw>
                </a:effectLst>
              </a:rPr>
              <a:t> ,                                                                                рук. ТГ «</a:t>
            </a:r>
            <a:r>
              <a:rPr lang="ru-RU" sz="2000" b="1" dirty="0" err="1" smtClean="0">
                <a:ln w="1905"/>
                <a:solidFill>
                  <a:srgbClr val="C00000"/>
                </a:solidFill>
                <a:effectLst>
                  <a:innerShdw blurRad="69850" dist="43180" dir="5400000">
                    <a:srgbClr val="000000">
                      <a:alpha val="65000"/>
                    </a:srgbClr>
                  </a:innerShdw>
                </a:effectLst>
              </a:rPr>
              <a:t>Началка</a:t>
            </a:r>
            <a:r>
              <a:rPr lang="ru-RU" sz="2000" b="1" dirty="0" smtClean="0">
                <a:ln w="1905"/>
                <a:solidFill>
                  <a:srgbClr val="C00000"/>
                </a:solidFill>
                <a:effectLst>
                  <a:innerShdw blurRad="69850" dist="43180" dir="5400000">
                    <a:srgbClr val="000000">
                      <a:alpha val="65000"/>
                    </a:srgbClr>
                  </a:innerShdw>
                </a:effectLst>
              </a:rPr>
              <a:t>» на сайте </a:t>
            </a:r>
            <a:r>
              <a:rPr lang="ru-RU" sz="2000" b="1" dirty="0" smtClean="0">
                <a:ln w="1905"/>
                <a:solidFill>
                  <a:srgbClr val="C00000"/>
                </a:solidFill>
                <a:effectLst>
                  <a:innerShdw blurRad="69850" dist="43180" dir="5400000">
                    <a:srgbClr val="000000">
                      <a:alpha val="65000"/>
                    </a:srgbClr>
                  </a:innerShdw>
                </a:effectLst>
                <a:hlinkClick r:id="rId3"/>
              </a:rPr>
              <a:t>«</a:t>
            </a:r>
            <a:r>
              <a:rPr lang="ru-RU" sz="2000" b="1" dirty="0" err="1" smtClean="0">
                <a:ln w="1905"/>
                <a:solidFill>
                  <a:srgbClr val="C00000"/>
                </a:solidFill>
                <a:effectLst>
                  <a:innerShdw blurRad="69850" dist="43180" dir="5400000">
                    <a:srgbClr val="000000">
                      <a:alpha val="65000"/>
                    </a:srgbClr>
                  </a:innerShdw>
                </a:effectLst>
                <a:hlinkClick r:id="rId3"/>
              </a:rPr>
              <a:t>Методисты.ру</a:t>
            </a:r>
            <a:r>
              <a:rPr lang="ru-RU" sz="2000" b="1" dirty="0" smtClean="0">
                <a:ln w="1905"/>
                <a:solidFill>
                  <a:srgbClr val="C00000"/>
                </a:solidFill>
                <a:effectLst>
                  <a:innerShdw blurRad="69850" dist="43180" dir="5400000">
                    <a:srgbClr val="000000">
                      <a:alpha val="65000"/>
                    </a:srgbClr>
                  </a:innerShdw>
                </a:effectLst>
                <a:hlinkClick r:id="rId3"/>
              </a:rPr>
              <a:t>»</a:t>
            </a:r>
            <a:endParaRPr lang="ru-RU"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6" name="Рисунок 15" descr="Screenshot - 19.07_7.jpg"/>
          <p:cNvPicPr>
            <a:picLocks noChangeAspect="1"/>
          </p:cNvPicPr>
          <p:nvPr/>
        </p:nvPicPr>
        <p:blipFill>
          <a:blip r:embed="rId2" cstate="screen"/>
          <a:stretch>
            <a:fillRect/>
          </a:stretch>
        </p:blipFill>
        <p:spPr>
          <a:xfrm>
            <a:off x="2133404" y="4500570"/>
            <a:ext cx="5003057" cy="1948290"/>
          </a:xfrm>
          <a:prstGeom prst="rect">
            <a:avLst/>
          </a:prstGeom>
        </p:spPr>
      </p:pic>
      <p:sp>
        <p:nvSpPr>
          <p:cNvPr id="5" name="Выноска-облако 4"/>
          <p:cNvSpPr/>
          <p:nvPr/>
        </p:nvSpPr>
        <p:spPr>
          <a:xfrm>
            <a:off x="0" y="1214422"/>
            <a:ext cx="8572560" cy="2714644"/>
          </a:xfrm>
          <a:prstGeom prst="cloudCallout">
            <a:avLst>
              <a:gd name="adj1" fmla="val 19616"/>
              <a:gd name="adj2" fmla="val 81508"/>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800000"/>
                </a:solidFill>
                <a:latin typeface="Arial" pitchFamily="34" charset="0"/>
                <a:cs typeface="Arial" pitchFamily="34" charset="0"/>
              </a:rPr>
              <a:t>Чтобы воспроизведение видеофрагмента начиналось автоматически во время показа слайда, выберите </a:t>
            </a:r>
            <a:r>
              <a:rPr lang="ru-RU" sz="2000" b="1" dirty="0" smtClean="0">
                <a:solidFill>
                  <a:srgbClr val="800000"/>
                </a:solidFill>
                <a:latin typeface="Arial" pitchFamily="34" charset="0"/>
                <a:cs typeface="Arial" pitchFamily="34" charset="0"/>
              </a:rPr>
              <a:t>Автоматически</a:t>
            </a:r>
            <a:r>
              <a:rPr lang="ru-RU" sz="2000" dirty="0" smtClean="0">
                <a:solidFill>
                  <a:srgbClr val="800000"/>
                </a:solidFill>
                <a:latin typeface="Arial" pitchFamily="34" charset="0"/>
                <a:cs typeface="Arial" pitchFamily="34" charset="0"/>
              </a:rPr>
              <a:t>. Чтобы включить паузу, щелкните видеофрагмент. Чтобы продолжить воспроизведение, щелкните его снова.</a:t>
            </a:r>
            <a:endParaRPr lang="ru-RU" sz="2000" dirty="0">
              <a:solidFill>
                <a:srgbClr val="800000"/>
              </a:solidFill>
              <a:latin typeface="Arial" pitchFamily="34" charset="0"/>
              <a:cs typeface="Arial" pitchFamily="34" charset="0"/>
            </a:endParaRPr>
          </a:p>
        </p:txBody>
      </p:sp>
      <p:sp>
        <p:nvSpPr>
          <p:cNvPr id="6" name="Пятно 1 5"/>
          <p:cNvSpPr/>
          <p:nvPr/>
        </p:nvSpPr>
        <p:spPr>
          <a:xfrm>
            <a:off x="2643174" y="6000768"/>
            <a:ext cx="428628" cy="285752"/>
          </a:xfrm>
          <a:prstGeom prst="irregularSeal1">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6" name="Рисунок 15" descr="Screenshot - 19.07_7.jpg"/>
          <p:cNvPicPr>
            <a:picLocks noChangeAspect="1"/>
          </p:cNvPicPr>
          <p:nvPr/>
        </p:nvPicPr>
        <p:blipFill>
          <a:blip r:embed="rId2" cstate="screen"/>
          <a:stretch>
            <a:fillRect/>
          </a:stretch>
        </p:blipFill>
        <p:spPr>
          <a:xfrm>
            <a:off x="2071670" y="4452732"/>
            <a:ext cx="4779039" cy="1805414"/>
          </a:xfrm>
          <a:prstGeom prst="rect">
            <a:avLst/>
          </a:prstGeom>
        </p:spPr>
      </p:pic>
      <p:sp>
        <p:nvSpPr>
          <p:cNvPr id="5" name="Выноска-облако 4"/>
          <p:cNvSpPr/>
          <p:nvPr/>
        </p:nvSpPr>
        <p:spPr>
          <a:xfrm>
            <a:off x="214282" y="1571612"/>
            <a:ext cx="7358114" cy="2071702"/>
          </a:xfrm>
          <a:prstGeom prst="cloudCallout">
            <a:avLst>
              <a:gd name="adj1" fmla="val 31116"/>
              <a:gd name="adj2" fmla="val 155165"/>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dirty="0" smtClean="0">
                <a:solidFill>
                  <a:srgbClr val="800000"/>
                </a:solidFill>
                <a:latin typeface="Arial" pitchFamily="34" charset="0"/>
                <a:cs typeface="Arial" pitchFamily="34" charset="0"/>
              </a:rPr>
              <a:t>Чтобы начать воспроизведение видеофрагмента вручную по щелчку мыши на слайде, выберите </a:t>
            </a:r>
            <a:r>
              <a:rPr lang="ru-RU" sz="2000" b="1" dirty="0" smtClean="0">
                <a:solidFill>
                  <a:srgbClr val="800000"/>
                </a:solidFill>
                <a:latin typeface="Arial" pitchFamily="34" charset="0"/>
                <a:cs typeface="Arial" pitchFamily="34" charset="0"/>
              </a:rPr>
              <a:t>По щелчку</a:t>
            </a:r>
            <a:r>
              <a:rPr lang="ru-RU" sz="2000" dirty="0" smtClean="0">
                <a:solidFill>
                  <a:srgbClr val="800000"/>
                </a:solidFill>
                <a:latin typeface="Arial" pitchFamily="34" charset="0"/>
                <a:cs typeface="Arial" pitchFamily="34" charset="0"/>
              </a:rPr>
              <a:t>.</a:t>
            </a:r>
            <a:endParaRPr lang="ru-RU" sz="2000" dirty="0">
              <a:solidFill>
                <a:srgbClr val="800000"/>
              </a:solidFill>
              <a:latin typeface="Arial" pitchFamily="34" charset="0"/>
              <a:cs typeface="Arial" pitchFamily="34" charset="0"/>
            </a:endParaRPr>
          </a:p>
        </p:txBody>
      </p:sp>
      <p:sp>
        <p:nvSpPr>
          <p:cNvPr id="6" name="Пятно 1 5"/>
          <p:cNvSpPr/>
          <p:nvPr/>
        </p:nvSpPr>
        <p:spPr>
          <a:xfrm>
            <a:off x="6000760" y="5857892"/>
            <a:ext cx="428628" cy="285752"/>
          </a:xfrm>
          <a:prstGeom prst="irregularSeal1">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descr="Screenshot - 19.07_18.jpg"/>
          <p:cNvPicPr>
            <a:picLocks noChangeAspect="1"/>
          </p:cNvPicPr>
          <p:nvPr/>
        </p:nvPicPr>
        <p:blipFill>
          <a:blip r:embed="rId2" cstate="screen"/>
          <a:stretch>
            <a:fillRect/>
          </a:stretch>
        </p:blipFill>
        <p:spPr>
          <a:xfrm>
            <a:off x="1500166" y="1455621"/>
            <a:ext cx="7358114" cy="5099617"/>
          </a:xfrm>
          <a:prstGeom prst="rect">
            <a:avLst/>
          </a:prstGeom>
        </p:spPr>
      </p:pic>
      <p:sp>
        <p:nvSpPr>
          <p:cNvPr id="5" name="Выноска-облако 4"/>
          <p:cNvSpPr/>
          <p:nvPr/>
        </p:nvSpPr>
        <p:spPr>
          <a:xfrm>
            <a:off x="142844" y="1142984"/>
            <a:ext cx="5357882" cy="2214578"/>
          </a:xfrm>
          <a:prstGeom prst="cloudCallout">
            <a:avLst>
              <a:gd name="adj1" fmla="val 74671"/>
              <a:gd name="adj2" fmla="val 33136"/>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800000"/>
                </a:solidFill>
                <a:latin typeface="Arial" pitchFamily="34" charset="0"/>
                <a:cs typeface="Arial" pitchFamily="34" charset="0"/>
              </a:rPr>
              <a:t>Во время вставки видеофрагмента в презентацию добавляется эффект триггера паузы. </a:t>
            </a:r>
            <a:endParaRPr lang="ru-RU" sz="2000" dirty="0">
              <a:solidFill>
                <a:srgbClr val="800000"/>
              </a:solidFill>
              <a:latin typeface="Arial" pitchFamily="34" charset="0"/>
              <a:cs typeface="Arial" pitchFamily="34" charset="0"/>
            </a:endParaRPr>
          </a:p>
        </p:txBody>
      </p:sp>
      <p:grpSp>
        <p:nvGrpSpPr>
          <p:cNvPr id="11" name="Группа 10"/>
          <p:cNvGrpSpPr/>
          <p:nvPr/>
        </p:nvGrpSpPr>
        <p:grpSpPr>
          <a:xfrm>
            <a:off x="6929454" y="2357430"/>
            <a:ext cx="2000264" cy="714380"/>
            <a:chOff x="357158" y="3143248"/>
            <a:chExt cx="1000132" cy="857256"/>
          </a:xfrm>
        </p:grpSpPr>
        <p:cxnSp>
          <p:nvCxnSpPr>
            <p:cNvPr id="13" name="Прямая соединительная линия 12"/>
            <p:cNvCxnSpPr/>
            <p:nvPr/>
          </p:nvCxnSpPr>
          <p:spPr>
            <a:xfrm>
              <a:off x="357158" y="3143248"/>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4" name="Прямая соединительная линия 13"/>
            <p:cNvCxnSpPr/>
            <p:nvPr/>
          </p:nvCxnSpPr>
          <p:spPr>
            <a:xfrm>
              <a:off x="357158" y="4000504"/>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5" name="Прямая соединительная линия 14"/>
            <p:cNvCxnSpPr/>
            <p:nvPr/>
          </p:nvCxnSpPr>
          <p:spPr>
            <a:xfrm rot="5400000">
              <a:off x="-71470"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7" name="Прямая соединительная линия 16"/>
            <p:cNvCxnSpPr/>
            <p:nvPr/>
          </p:nvCxnSpPr>
          <p:spPr>
            <a:xfrm rot="5400000">
              <a:off x="928662"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descr="Screenshot - 19.07_18.jpg"/>
          <p:cNvPicPr>
            <a:picLocks noChangeAspect="1"/>
          </p:cNvPicPr>
          <p:nvPr/>
        </p:nvPicPr>
        <p:blipFill>
          <a:blip r:embed="rId2" cstate="screen"/>
          <a:stretch>
            <a:fillRect/>
          </a:stretch>
        </p:blipFill>
        <p:spPr>
          <a:xfrm>
            <a:off x="1285852" y="4357694"/>
            <a:ext cx="6572296" cy="1881036"/>
          </a:xfrm>
          <a:prstGeom prst="rect">
            <a:avLst/>
          </a:prstGeom>
        </p:spPr>
      </p:pic>
      <p:sp>
        <p:nvSpPr>
          <p:cNvPr id="5" name="Скругленный прямоугольник 4"/>
          <p:cNvSpPr/>
          <p:nvPr/>
        </p:nvSpPr>
        <p:spPr>
          <a:xfrm>
            <a:off x="571472" y="1500174"/>
            <a:ext cx="8001056" cy="2571768"/>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just"/>
            <a:r>
              <a:rPr lang="ru-RU" sz="2000" dirty="0" smtClean="0">
                <a:solidFill>
                  <a:srgbClr val="800000"/>
                </a:solidFill>
                <a:latin typeface="Arial" pitchFamily="34" charset="0"/>
                <a:cs typeface="Arial" pitchFamily="34" charset="0"/>
              </a:rPr>
              <a:t>Если при вставке в презентацию видеофрагмента выбрать параметр </a:t>
            </a:r>
            <a:r>
              <a:rPr lang="ru-RU" sz="2000" b="1" dirty="0" smtClean="0">
                <a:solidFill>
                  <a:srgbClr val="800000"/>
                </a:solidFill>
                <a:latin typeface="Arial" pitchFamily="34" charset="0"/>
                <a:cs typeface="Arial" pitchFamily="34" charset="0"/>
              </a:rPr>
              <a:t>Автоматический</a:t>
            </a:r>
            <a:r>
              <a:rPr lang="ru-RU" sz="2000" dirty="0" smtClean="0">
                <a:solidFill>
                  <a:srgbClr val="800000"/>
                </a:solidFill>
                <a:latin typeface="Arial" pitchFamily="34" charset="0"/>
                <a:cs typeface="Arial" pitchFamily="34" charset="0"/>
              </a:rPr>
              <a:t>, то в области задач </a:t>
            </a:r>
            <a:r>
              <a:rPr lang="ru-RU" sz="2000" b="1" dirty="0" smtClean="0">
                <a:solidFill>
                  <a:srgbClr val="800000"/>
                </a:solidFill>
                <a:latin typeface="Arial" pitchFamily="34" charset="0"/>
                <a:cs typeface="Arial" pitchFamily="34" charset="0"/>
              </a:rPr>
              <a:t>Настройка анимации</a:t>
            </a:r>
            <a:r>
              <a:rPr lang="ru-RU" sz="2000" dirty="0" smtClean="0">
                <a:solidFill>
                  <a:srgbClr val="800000"/>
                </a:solidFill>
                <a:latin typeface="Arial" pitchFamily="34" charset="0"/>
                <a:cs typeface="Arial" pitchFamily="34" charset="0"/>
              </a:rPr>
              <a:t> добавляются два эффекта: </a:t>
            </a:r>
            <a:r>
              <a:rPr lang="ru-RU" sz="2000" b="1" dirty="0" smtClean="0">
                <a:solidFill>
                  <a:srgbClr val="800000"/>
                </a:solidFill>
                <a:latin typeface="Arial" pitchFamily="34" charset="0"/>
                <a:cs typeface="Arial" pitchFamily="34" charset="0"/>
              </a:rPr>
              <a:t>пауза</a:t>
            </a:r>
            <a:r>
              <a:rPr lang="ru-RU" sz="2000" dirty="0" smtClean="0">
                <a:solidFill>
                  <a:srgbClr val="800000"/>
                </a:solidFill>
                <a:latin typeface="Arial" pitchFamily="34" charset="0"/>
                <a:cs typeface="Arial" pitchFamily="34" charset="0"/>
              </a:rPr>
              <a:t> и </a:t>
            </a:r>
            <a:r>
              <a:rPr lang="ru-RU" sz="2000" b="1" dirty="0" smtClean="0">
                <a:solidFill>
                  <a:srgbClr val="800000"/>
                </a:solidFill>
                <a:latin typeface="Arial" pitchFamily="34" charset="0"/>
                <a:cs typeface="Arial" pitchFamily="34" charset="0"/>
              </a:rPr>
              <a:t>воспроизведение</a:t>
            </a:r>
            <a:r>
              <a:rPr lang="ru-RU" sz="2000" dirty="0" smtClean="0">
                <a:solidFill>
                  <a:srgbClr val="800000"/>
                </a:solidFill>
                <a:latin typeface="Arial" pitchFamily="34" charset="0"/>
                <a:cs typeface="Arial" pitchFamily="34" charset="0"/>
              </a:rPr>
              <a:t>. Эффект паузы позволяет останавливать и запускать воспроизведение видеофрагмента из того же места при повторном щелчке мыши — без этого эффекта видеофрагмент будет по щелчку мыши запускаться сначала.</a:t>
            </a:r>
            <a:endParaRPr lang="ru-RU" sz="2000"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descr="Screenshot - 19.07_18.jpg"/>
          <p:cNvPicPr>
            <a:picLocks noChangeAspect="1"/>
          </p:cNvPicPr>
          <p:nvPr/>
        </p:nvPicPr>
        <p:blipFill>
          <a:blip r:embed="rId2" cstate="screen"/>
          <a:stretch>
            <a:fillRect/>
          </a:stretch>
        </p:blipFill>
        <p:spPr>
          <a:xfrm>
            <a:off x="1285852" y="4643446"/>
            <a:ext cx="6572296" cy="1881036"/>
          </a:xfrm>
          <a:prstGeom prst="rect">
            <a:avLst/>
          </a:prstGeom>
        </p:spPr>
      </p:pic>
      <p:sp>
        <p:nvSpPr>
          <p:cNvPr id="5" name="Скругленный прямоугольник 4"/>
          <p:cNvSpPr/>
          <p:nvPr/>
        </p:nvSpPr>
        <p:spPr>
          <a:xfrm>
            <a:off x="571472" y="1500174"/>
            <a:ext cx="8001056" cy="2714644"/>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just"/>
            <a:r>
              <a:rPr lang="ru-RU" sz="2000" dirty="0" smtClean="0">
                <a:solidFill>
                  <a:srgbClr val="800000"/>
                </a:solidFill>
                <a:latin typeface="Arial" pitchFamily="34" charset="0"/>
                <a:cs typeface="Arial" pitchFamily="34" charset="0"/>
              </a:rPr>
              <a:t>Первая строка (с цифрой «0») представляет эффект автоматического запуска воспроизведения. Символ часов отображает параметр запуска воспроизведения </a:t>
            </a:r>
            <a:r>
              <a:rPr lang="ru-RU" sz="2000" b="1" dirty="0" smtClean="0">
                <a:solidFill>
                  <a:srgbClr val="800000"/>
                </a:solidFill>
                <a:latin typeface="Arial" pitchFamily="34" charset="0"/>
                <a:cs typeface="Arial" pitchFamily="34" charset="0"/>
              </a:rPr>
              <a:t>Запускать после предыдущего</a:t>
            </a:r>
            <a:r>
              <a:rPr lang="ru-RU" sz="2000" dirty="0" smtClean="0">
                <a:solidFill>
                  <a:srgbClr val="800000"/>
                </a:solidFill>
                <a:latin typeface="Arial" pitchFamily="34" charset="0"/>
                <a:cs typeface="Arial" pitchFamily="34" charset="0"/>
              </a:rPr>
              <a:t>. Этот параметр позволяет начать воспроизведение видеофрагмента автоматически в момент показа слайда или по завершении другого эффекта (если он есть). Значок треугольника является индикатором эффекта воспроизведения.</a:t>
            </a:r>
            <a:endParaRPr lang="ru-RU" sz="2000" dirty="0">
              <a:solidFill>
                <a:srgbClr val="800000"/>
              </a:solidFill>
              <a:latin typeface="Arial" pitchFamily="34" charset="0"/>
              <a:cs typeface="Arial" pitchFamily="34" charset="0"/>
            </a:endParaRPr>
          </a:p>
        </p:txBody>
      </p:sp>
      <p:sp>
        <p:nvSpPr>
          <p:cNvPr id="6" name="Штриховая стрелка вправо 5"/>
          <p:cNvSpPr/>
          <p:nvPr/>
        </p:nvSpPr>
        <p:spPr>
          <a:xfrm rot="3434851">
            <a:off x="860335" y="4403005"/>
            <a:ext cx="1033823" cy="459570"/>
          </a:xfrm>
          <a:prstGeom prst="striped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descr="Screenshot - 19.07_18.jpg"/>
          <p:cNvPicPr>
            <a:picLocks noChangeAspect="1"/>
          </p:cNvPicPr>
          <p:nvPr/>
        </p:nvPicPr>
        <p:blipFill>
          <a:blip r:embed="rId2" cstate="screen"/>
          <a:stretch>
            <a:fillRect/>
          </a:stretch>
        </p:blipFill>
        <p:spPr>
          <a:xfrm>
            <a:off x="1285852" y="4643446"/>
            <a:ext cx="6572296" cy="1881036"/>
          </a:xfrm>
          <a:prstGeom prst="rect">
            <a:avLst/>
          </a:prstGeom>
        </p:spPr>
      </p:pic>
      <p:sp>
        <p:nvSpPr>
          <p:cNvPr id="5" name="Скругленный прямоугольник 4"/>
          <p:cNvSpPr/>
          <p:nvPr/>
        </p:nvSpPr>
        <p:spPr>
          <a:xfrm>
            <a:off x="285720" y="1285860"/>
            <a:ext cx="8501122" cy="2928958"/>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just"/>
            <a:r>
              <a:rPr lang="ru-RU" sz="1900" dirty="0" smtClean="0">
                <a:solidFill>
                  <a:srgbClr val="800000"/>
                </a:solidFill>
                <a:latin typeface="Arial" pitchFamily="34" charset="0"/>
                <a:cs typeface="Arial" pitchFamily="34" charset="0"/>
              </a:rPr>
              <a:t>Вторая строка является панелью триггера, ниже нее находится строка эффекта паузы (строка с цифрой «1»). Здесь изображен значок мыши и символ из двух полос. Этот эффект добавляется при автоматическом воспроизведении видеофрагмента или воспроизведении по щелчку мыши. Присутствие этой строки эффекта паузы под панелью триггеров означает, что для запуска видеофрагмента необходимо щелкнуть в области видеофрагмента, а не какое-либо другое место на слайде.</a:t>
            </a:r>
            <a:endParaRPr lang="ru-RU" sz="1900" dirty="0">
              <a:solidFill>
                <a:srgbClr val="800000"/>
              </a:solidFill>
              <a:latin typeface="Arial" pitchFamily="34" charset="0"/>
              <a:cs typeface="Arial" pitchFamily="34" charset="0"/>
            </a:endParaRPr>
          </a:p>
        </p:txBody>
      </p:sp>
      <p:sp>
        <p:nvSpPr>
          <p:cNvPr id="6" name="Штриховая стрелка вправо 5"/>
          <p:cNvSpPr/>
          <p:nvPr/>
        </p:nvSpPr>
        <p:spPr>
          <a:xfrm rot="3434851">
            <a:off x="670345" y="5401335"/>
            <a:ext cx="1033823" cy="459570"/>
          </a:xfrm>
          <a:prstGeom prst="striped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Screenshot - 19.07_18.jpg"/>
          <p:cNvPicPr>
            <a:picLocks noChangeAspect="1"/>
          </p:cNvPicPr>
          <p:nvPr/>
        </p:nvPicPr>
        <p:blipFill>
          <a:blip r:embed="rId2" cstate="screen"/>
          <a:srcRect/>
          <a:stretch>
            <a:fillRect/>
          </a:stretch>
        </p:blipFill>
        <p:spPr>
          <a:xfrm>
            <a:off x="1214414" y="2000240"/>
            <a:ext cx="6572296" cy="4607314"/>
          </a:xfrm>
          <a:prstGeom prst="rect">
            <a:avLst/>
          </a:prstGeom>
        </p:spPr>
      </p:pic>
      <p:sp>
        <p:nvSpPr>
          <p:cNvPr id="5" name="Скругленный прямоугольник 4"/>
          <p:cNvSpPr/>
          <p:nvPr/>
        </p:nvSpPr>
        <p:spPr>
          <a:xfrm>
            <a:off x="357158" y="285728"/>
            <a:ext cx="8501122" cy="1571636"/>
          </a:xfrm>
          <a:prstGeom prst="roundRect">
            <a:avLst/>
          </a:prstGeom>
          <a:ln w="38100"/>
        </p:spPr>
        <p:style>
          <a:lnRef idx="2">
            <a:schemeClr val="accent2"/>
          </a:lnRef>
          <a:fillRef idx="1">
            <a:schemeClr val="lt1"/>
          </a:fillRef>
          <a:effectRef idx="0">
            <a:schemeClr val="accent2"/>
          </a:effectRef>
          <a:fontRef idx="minor">
            <a:schemeClr val="dk1"/>
          </a:fontRef>
        </p:style>
        <p:txBody>
          <a:bodyPr rtlCol="0" anchor="ctr"/>
          <a:lstStyle/>
          <a:p>
            <a:pPr algn="just"/>
            <a:r>
              <a:rPr lang="ru-RU" sz="2000" dirty="0" smtClean="0">
                <a:solidFill>
                  <a:srgbClr val="800000"/>
                </a:solidFill>
                <a:latin typeface="Arial" pitchFamily="34" charset="0"/>
                <a:cs typeface="Arial" pitchFamily="34" charset="0"/>
              </a:rPr>
              <a:t>Триггер запускает воспроизведение видеофрагмента по щелчку мыши в области слайда. Например, щелкните в презентации рамку видеофрагмента, чтобы включить паузу, щелкните еще раз, чтобы продолжить воспроизведение. </a:t>
            </a:r>
            <a:endParaRPr lang="ru-RU" sz="2000"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Выноска-облако 4"/>
          <p:cNvSpPr/>
          <p:nvPr/>
        </p:nvSpPr>
        <p:spPr>
          <a:xfrm>
            <a:off x="285720" y="1357298"/>
            <a:ext cx="5572164" cy="1857388"/>
          </a:xfrm>
          <a:prstGeom prst="cloudCallout">
            <a:avLst>
              <a:gd name="adj1" fmla="val 68824"/>
              <a:gd name="adj2" fmla="val 56806"/>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sz="2000" dirty="0" smtClean="0">
                <a:solidFill>
                  <a:srgbClr val="C00000"/>
                </a:solidFill>
                <a:latin typeface="Arial" pitchFamily="34" charset="0"/>
                <a:cs typeface="Arial" pitchFamily="34" charset="0"/>
              </a:rPr>
              <a:t>Для </a:t>
            </a:r>
            <a:r>
              <a:rPr lang="ru-RU" sz="2000" b="1" dirty="0" smtClean="0">
                <a:solidFill>
                  <a:srgbClr val="C00000"/>
                </a:solidFill>
                <a:latin typeface="Arial" pitchFamily="34" charset="0"/>
                <a:cs typeface="Arial" pitchFamily="34" charset="0"/>
              </a:rPr>
              <a:t>предварительного просмотра </a:t>
            </a:r>
            <a:r>
              <a:rPr lang="ru-RU" sz="2000" dirty="0" smtClean="0">
                <a:solidFill>
                  <a:srgbClr val="C00000"/>
                </a:solidFill>
                <a:latin typeface="Arial" pitchFamily="34" charset="0"/>
                <a:cs typeface="Arial" pitchFamily="34" charset="0"/>
              </a:rPr>
              <a:t>с помощью щелчка выделите видеофрагмент на слайде</a:t>
            </a:r>
            <a:endParaRPr lang="ru-RU" sz="2000" dirty="0">
              <a:solidFill>
                <a:srgbClr val="C00000"/>
              </a:solidFill>
              <a:latin typeface="Arial" pitchFamily="34" charset="0"/>
              <a:cs typeface="Arial" pitchFamily="34" charset="0"/>
            </a:endParaRPr>
          </a:p>
        </p:txBody>
      </p:sp>
      <p:sp>
        <p:nvSpPr>
          <p:cNvPr id="10"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Предварительный просмотр</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3" name="Рисунок 12" descr="Screenshot - 19.07_10.jpg"/>
          <p:cNvPicPr>
            <a:picLocks noChangeAspect="1"/>
          </p:cNvPicPr>
          <p:nvPr/>
        </p:nvPicPr>
        <p:blipFill>
          <a:blip r:embed="rId2" cstate="screen"/>
          <a:stretch>
            <a:fillRect/>
          </a:stretch>
        </p:blipFill>
        <p:spPr>
          <a:xfrm>
            <a:off x="782700" y="5286388"/>
            <a:ext cx="7504076" cy="1320892"/>
          </a:xfrm>
          <a:prstGeom prst="rect">
            <a:avLst/>
          </a:prstGeom>
        </p:spPr>
      </p:pic>
      <p:sp>
        <p:nvSpPr>
          <p:cNvPr id="15" name="Выноска-облако 14"/>
          <p:cNvSpPr/>
          <p:nvPr/>
        </p:nvSpPr>
        <p:spPr>
          <a:xfrm>
            <a:off x="2428860" y="3286124"/>
            <a:ext cx="6572296" cy="1857388"/>
          </a:xfrm>
          <a:prstGeom prst="cloudCallout">
            <a:avLst>
              <a:gd name="adj1" fmla="val -60009"/>
              <a:gd name="adj2" fmla="val 81409"/>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sz="2000" dirty="0" smtClean="0">
                <a:solidFill>
                  <a:srgbClr val="C00000"/>
                </a:solidFill>
                <a:latin typeface="Arial" pitchFamily="34" charset="0"/>
                <a:cs typeface="Arial" pitchFamily="34" charset="0"/>
              </a:rPr>
              <a:t>В разделе </a:t>
            </a:r>
            <a:r>
              <a:rPr lang="ru-RU" sz="2000" b="1" dirty="0" smtClean="0">
                <a:solidFill>
                  <a:srgbClr val="C00000"/>
                </a:solidFill>
                <a:latin typeface="Arial" pitchFamily="34" charset="0"/>
                <a:cs typeface="Arial" pitchFamily="34" charset="0"/>
              </a:rPr>
              <a:t>Работа с фильмами</a:t>
            </a:r>
            <a:r>
              <a:rPr lang="ru-RU" sz="2000" dirty="0" smtClean="0">
                <a:solidFill>
                  <a:srgbClr val="C00000"/>
                </a:solidFill>
                <a:latin typeface="Arial" pitchFamily="34" charset="0"/>
                <a:cs typeface="Arial" pitchFamily="34" charset="0"/>
              </a:rPr>
              <a:t> на вкладке </a:t>
            </a:r>
            <a:r>
              <a:rPr lang="ru-RU" sz="2000" b="1" dirty="0" smtClean="0">
                <a:solidFill>
                  <a:srgbClr val="C00000"/>
                </a:solidFill>
                <a:latin typeface="Arial" pitchFamily="34" charset="0"/>
                <a:cs typeface="Arial" pitchFamily="34" charset="0"/>
              </a:rPr>
              <a:t>Параметры</a:t>
            </a:r>
            <a:r>
              <a:rPr lang="ru-RU" sz="2000" dirty="0" smtClean="0">
                <a:solidFill>
                  <a:srgbClr val="C00000"/>
                </a:solidFill>
                <a:latin typeface="Arial" pitchFamily="34" charset="0"/>
                <a:cs typeface="Arial" pitchFamily="34" charset="0"/>
              </a:rPr>
              <a:t> в группе </a:t>
            </a:r>
            <a:r>
              <a:rPr lang="ru-RU" sz="2000" b="1" dirty="0" smtClean="0">
                <a:solidFill>
                  <a:srgbClr val="C00000"/>
                </a:solidFill>
                <a:latin typeface="Arial" pitchFamily="34" charset="0"/>
                <a:cs typeface="Arial" pitchFamily="34" charset="0"/>
              </a:rPr>
              <a:t>Воспроизведение</a:t>
            </a:r>
            <a:r>
              <a:rPr lang="ru-RU" sz="2000" dirty="0" smtClean="0">
                <a:solidFill>
                  <a:srgbClr val="C00000"/>
                </a:solidFill>
                <a:latin typeface="Arial" pitchFamily="34" charset="0"/>
                <a:cs typeface="Arial" pitchFamily="34" charset="0"/>
              </a:rPr>
              <a:t> щелкните на </a:t>
            </a:r>
            <a:r>
              <a:rPr lang="ru-RU" sz="2000" b="1" dirty="0" smtClean="0">
                <a:solidFill>
                  <a:srgbClr val="C00000"/>
                </a:solidFill>
                <a:latin typeface="Arial" pitchFamily="34" charset="0"/>
                <a:cs typeface="Arial" pitchFamily="34" charset="0"/>
              </a:rPr>
              <a:t>«Просмотр»</a:t>
            </a:r>
            <a:endParaRPr lang="ru-RU" sz="20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Параметры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3" name="Рисунок 12" descr="Screenshot - 19.07_10.jpg"/>
          <p:cNvPicPr>
            <a:picLocks noChangeAspect="1"/>
          </p:cNvPicPr>
          <p:nvPr/>
        </p:nvPicPr>
        <p:blipFill>
          <a:blip r:embed="rId2" cstate="screen"/>
          <a:stretch>
            <a:fillRect/>
          </a:stretch>
        </p:blipFill>
        <p:spPr>
          <a:xfrm>
            <a:off x="357158" y="3143248"/>
            <a:ext cx="8522725" cy="1500198"/>
          </a:xfrm>
          <a:prstGeom prst="rect">
            <a:avLst/>
          </a:prstGeom>
        </p:spPr>
      </p:pic>
      <p:sp>
        <p:nvSpPr>
          <p:cNvPr id="5" name="Выноска-облако 4"/>
          <p:cNvSpPr/>
          <p:nvPr/>
        </p:nvSpPr>
        <p:spPr>
          <a:xfrm>
            <a:off x="285720" y="1214422"/>
            <a:ext cx="5572164" cy="1857388"/>
          </a:xfrm>
          <a:prstGeom prst="cloudCallout">
            <a:avLst>
              <a:gd name="adj1" fmla="val 103176"/>
              <a:gd name="adj2" fmla="val 52869"/>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sz="2000" dirty="0" smtClean="0">
                <a:solidFill>
                  <a:srgbClr val="800000"/>
                </a:solidFill>
                <a:latin typeface="Arial" pitchFamily="34" charset="0"/>
                <a:cs typeface="Arial" pitchFamily="34" charset="0"/>
              </a:rPr>
              <a:t>В группе </a:t>
            </a:r>
            <a:r>
              <a:rPr lang="ru-RU" sz="2000" b="1" dirty="0" smtClean="0">
                <a:solidFill>
                  <a:srgbClr val="800000"/>
                </a:solidFill>
                <a:latin typeface="Arial" pitchFamily="34" charset="0"/>
                <a:cs typeface="Arial" pitchFamily="34" charset="0"/>
              </a:rPr>
              <a:t>Параметры фильма</a:t>
            </a:r>
            <a:r>
              <a:rPr lang="ru-RU" sz="2000" dirty="0" smtClean="0">
                <a:solidFill>
                  <a:srgbClr val="800000"/>
                </a:solidFill>
                <a:latin typeface="Arial" pitchFamily="34" charset="0"/>
                <a:cs typeface="Arial" pitchFamily="34" charset="0"/>
              </a:rPr>
              <a:t> выберите нужный параметр из списка </a:t>
            </a:r>
            <a:r>
              <a:rPr lang="ru-RU" sz="2000" b="1" dirty="0" smtClean="0">
                <a:solidFill>
                  <a:srgbClr val="800000"/>
                </a:solidFill>
                <a:latin typeface="Arial" pitchFamily="34" charset="0"/>
                <a:cs typeface="Arial" pitchFamily="34" charset="0"/>
              </a:rPr>
              <a:t>Фильм</a:t>
            </a:r>
            <a:r>
              <a:rPr lang="ru-RU" sz="2000" dirty="0" smtClean="0">
                <a:solidFill>
                  <a:srgbClr val="800000"/>
                </a:solidFill>
                <a:latin typeface="Arial" pitchFamily="34" charset="0"/>
                <a:cs typeface="Arial" pitchFamily="34" charset="0"/>
              </a:rPr>
              <a:t>.</a:t>
            </a:r>
            <a:endParaRPr lang="ru-RU" sz="2000" dirty="0">
              <a:solidFill>
                <a:srgbClr val="800000"/>
              </a:solidFill>
              <a:latin typeface="Arial" pitchFamily="34" charset="0"/>
              <a:cs typeface="Arial" pitchFamily="34" charset="0"/>
            </a:endParaRPr>
          </a:p>
        </p:txBody>
      </p:sp>
      <p:sp>
        <p:nvSpPr>
          <p:cNvPr id="6" name="Скругленный прямоугольник 5"/>
          <p:cNvSpPr/>
          <p:nvPr/>
        </p:nvSpPr>
        <p:spPr>
          <a:xfrm>
            <a:off x="500034" y="5143512"/>
            <a:ext cx="8143932" cy="1500198"/>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just"/>
            <a:r>
              <a:rPr lang="ru-RU" sz="2800" b="1" dirty="0" smtClean="0">
                <a:solidFill>
                  <a:srgbClr val="C00000"/>
                </a:solidFill>
                <a:latin typeface="Arial" pitchFamily="34" charset="0"/>
                <a:cs typeface="Arial" pitchFamily="34" charset="0"/>
              </a:rPr>
              <a:t>!</a:t>
            </a:r>
            <a:r>
              <a:rPr lang="ru-RU" dirty="0" smtClean="0">
                <a:solidFill>
                  <a:srgbClr val="800000"/>
                </a:solidFill>
                <a:latin typeface="Arial" pitchFamily="34" charset="0"/>
                <a:cs typeface="Arial" pitchFamily="34" charset="0"/>
              </a:rPr>
              <a:t> При выборе автоматического воспроизведения в полноэкранном режиме можно перетащить рамку видеофрагмента из слайда на серую область, чтобы он не был виден и не мелькал на слайде до начала полноэкранного воспроизведения видеофрагмента.</a:t>
            </a:r>
            <a:endParaRPr lang="ru-RU"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Параметры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 name="Рисунок 8" descr="Screenshot - 19.07_16.jpg"/>
          <p:cNvPicPr>
            <a:picLocks noChangeAspect="1"/>
          </p:cNvPicPr>
          <p:nvPr/>
        </p:nvPicPr>
        <p:blipFill>
          <a:blip r:embed="rId2" cstate="screen"/>
          <a:stretch>
            <a:fillRect/>
          </a:stretch>
        </p:blipFill>
        <p:spPr>
          <a:xfrm>
            <a:off x="1000100" y="1285860"/>
            <a:ext cx="7252570" cy="5000660"/>
          </a:xfrm>
          <a:prstGeom prst="rect">
            <a:avLst/>
          </a:prstGeom>
        </p:spPr>
      </p:pic>
      <p:sp>
        <p:nvSpPr>
          <p:cNvPr id="16" name="Штриховая стрелка вправо 15"/>
          <p:cNvSpPr/>
          <p:nvPr/>
        </p:nvSpPr>
        <p:spPr>
          <a:xfrm rot="10800000">
            <a:off x="8143900" y="2571744"/>
            <a:ext cx="745458" cy="273922"/>
          </a:xfrm>
          <a:prstGeom prst="striped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C00000"/>
              </a:solidFill>
            </a:endParaRPr>
          </a:p>
        </p:txBody>
      </p:sp>
      <p:sp>
        <p:nvSpPr>
          <p:cNvPr id="5" name="Выноска-облако 4"/>
          <p:cNvSpPr/>
          <p:nvPr/>
        </p:nvSpPr>
        <p:spPr>
          <a:xfrm>
            <a:off x="357158" y="4500570"/>
            <a:ext cx="7286676" cy="2214578"/>
          </a:xfrm>
          <a:prstGeom prst="cloudCallout">
            <a:avLst>
              <a:gd name="adj1" fmla="val 31407"/>
              <a:gd name="adj2" fmla="val -104702"/>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sz="2000" b="1" dirty="0" smtClean="0">
                <a:solidFill>
                  <a:srgbClr val="C00000"/>
                </a:solidFill>
                <a:latin typeface="Arial" pitchFamily="34" charset="0"/>
                <a:cs typeface="Arial" pitchFamily="34" charset="0"/>
              </a:rPr>
              <a:t>Параметры видеофрагмента </a:t>
            </a:r>
            <a:r>
              <a:rPr lang="ru-RU" sz="2000" dirty="0" smtClean="0">
                <a:solidFill>
                  <a:srgbClr val="C00000"/>
                </a:solidFill>
                <a:latin typeface="Arial" pitchFamily="34" charset="0"/>
                <a:cs typeface="Arial" pitchFamily="34" charset="0"/>
              </a:rPr>
              <a:t>можно установить и в области </a:t>
            </a:r>
            <a:r>
              <a:rPr lang="ru-RU" sz="2000" b="1" dirty="0" smtClean="0">
                <a:solidFill>
                  <a:srgbClr val="C00000"/>
                </a:solidFill>
                <a:latin typeface="Arial" pitchFamily="34" charset="0"/>
                <a:cs typeface="Arial" pitchFamily="34" charset="0"/>
              </a:rPr>
              <a:t>Настройка анимации</a:t>
            </a:r>
            <a:r>
              <a:rPr lang="ru-RU" sz="2000" dirty="0" smtClean="0">
                <a:solidFill>
                  <a:srgbClr val="C00000"/>
                </a:solidFill>
                <a:latin typeface="Arial" pitchFamily="34" charset="0"/>
                <a:cs typeface="Arial" pitchFamily="34" charset="0"/>
              </a:rPr>
              <a:t>. Щелкните по кнопке справа на второй строке триггера и выберите </a:t>
            </a:r>
            <a:r>
              <a:rPr lang="ru-RU" sz="2000" b="1" dirty="0" smtClean="0">
                <a:solidFill>
                  <a:srgbClr val="C00000"/>
                </a:solidFill>
                <a:latin typeface="Arial" pitchFamily="34" charset="0"/>
                <a:cs typeface="Arial" pitchFamily="34" charset="0"/>
              </a:rPr>
              <a:t>Параметры эффектов</a:t>
            </a:r>
            <a:endParaRPr lang="ru-RU" sz="20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14290"/>
            <a:ext cx="8229600" cy="1071570"/>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Видеофрагменты и анимированные изображения формата GIF </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TextBox 3"/>
          <p:cNvSpPr txBox="1"/>
          <p:nvPr/>
        </p:nvSpPr>
        <p:spPr>
          <a:xfrm>
            <a:off x="428596" y="1500174"/>
            <a:ext cx="3429024" cy="2681347"/>
          </a:xfrm>
          <a:prstGeom prst="foldedCorner">
            <a:avLst/>
          </a:prstGeom>
          <a:solidFill>
            <a:schemeClr val="bg1">
              <a:lumMod val="95000"/>
            </a:schemeClr>
          </a:solidFill>
          <a:ln>
            <a:solidFill>
              <a:schemeClr val="bg1">
                <a:lumMod val="6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b="1" dirty="0" smtClean="0">
                <a:solidFill>
                  <a:srgbClr val="800000"/>
                </a:solidFill>
                <a:latin typeface="Arial" pitchFamily="34" charset="0"/>
                <a:cs typeface="Arial" pitchFamily="34" charset="0"/>
              </a:rPr>
              <a:t>Видеофрагмент</a:t>
            </a:r>
            <a:r>
              <a:rPr lang="ru-RU" sz="2000" dirty="0" smtClean="0">
                <a:solidFill>
                  <a:srgbClr val="800000"/>
                </a:solidFill>
                <a:latin typeface="Arial" pitchFamily="34" charset="0"/>
                <a:cs typeface="Arial" pitchFamily="34" charset="0"/>
              </a:rPr>
              <a:t> – это видео файл в формате AVI и MPEG с расширением AVI, MOV, MPG и MPEG.</a:t>
            </a:r>
          </a:p>
          <a:p>
            <a:pPr algn="just"/>
            <a:endParaRPr lang="ru-RU" sz="2000" dirty="0" smtClean="0">
              <a:solidFill>
                <a:srgbClr val="800000"/>
              </a:solidFill>
              <a:latin typeface="Arial" pitchFamily="34" charset="0"/>
              <a:cs typeface="Arial" pitchFamily="34" charset="0"/>
            </a:endParaRPr>
          </a:p>
          <a:p>
            <a:pPr algn="just"/>
            <a:endParaRPr lang="ru-RU" sz="2000" dirty="0" smtClean="0">
              <a:solidFill>
                <a:srgbClr val="800000"/>
              </a:solidFill>
              <a:latin typeface="Arial" pitchFamily="34" charset="0"/>
              <a:cs typeface="Arial" pitchFamily="34" charset="0"/>
            </a:endParaRPr>
          </a:p>
          <a:p>
            <a:pPr algn="just"/>
            <a:r>
              <a:rPr lang="ru-RU" sz="2000" dirty="0" smtClean="0">
                <a:solidFill>
                  <a:srgbClr val="800000"/>
                </a:solidFill>
                <a:latin typeface="Arial" pitchFamily="34" charset="0"/>
                <a:cs typeface="Arial" pitchFamily="34" charset="0"/>
              </a:rPr>
              <a:t> </a:t>
            </a:r>
            <a:endParaRPr lang="ru-RU" sz="2000" dirty="0">
              <a:solidFill>
                <a:srgbClr val="800000"/>
              </a:solidFill>
              <a:latin typeface="Arial" pitchFamily="34" charset="0"/>
              <a:cs typeface="Arial" pitchFamily="34" charset="0"/>
            </a:endParaRPr>
          </a:p>
        </p:txBody>
      </p:sp>
      <p:sp>
        <p:nvSpPr>
          <p:cNvPr id="5" name="TextBox 4"/>
          <p:cNvSpPr txBox="1"/>
          <p:nvPr/>
        </p:nvSpPr>
        <p:spPr>
          <a:xfrm>
            <a:off x="4071934" y="1500175"/>
            <a:ext cx="4786346" cy="2681347"/>
          </a:xfrm>
          <a:prstGeom prst="foldedCorner">
            <a:avLst/>
          </a:prstGeom>
          <a:solidFill>
            <a:schemeClr val="bg1">
              <a:lumMod val="95000"/>
            </a:schemeClr>
          </a:solidFill>
          <a:ln>
            <a:solidFill>
              <a:schemeClr val="bg1">
                <a:lumMod val="6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dirty="0" smtClean="0">
                <a:solidFill>
                  <a:srgbClr val="800000"/>
                </a:solidFill>
                <a:latin typeface="Arial" pitchFamily="34" charset="0"/>
                <a:cs typeface="Arial" pitchFamily="34" charset="0"/>
              </a:rPr>
              <a:t>Средство «Клип» пакета </a:t>
            </a:r>
            <a:r>
              <a:rPr lang="ru-RU" sz="2000" dirty="0" err="1" smtClean="0">
                <a:solidFill>
                  <a:srgbClr val="800000"/>
                </a:solidFill>
                <a:latin typeface="Arial" pitchFamily="34" charset="0"/>
                <a:cs typeface="Arial" pitchFamily="34" charset="0"/>
              </a:rPr>
              <a:t>Microsoft</a:t>
            </a:r>
            <a:r>
              <a:rPr lang="ru-RU" sz="2000" dirty="0" smtClean="0">
                <a:solidFill>
                  <a:srgbClr val="800000"/>
                </a:solidFill>
                <a:latin typeface="Arial" pitchFamily="34" charset="0"/>
                <a:cs typeface="Arial" pitchFamily="34" charset="0"/>
              </a:rPr>
              <a:t> </a:t>
            </a:r>
            <a:r>
              <a:rPr lang="ru-RU" sz="2000" dirty="0" err="1" smtClean="0">
                <a:solidFill>
                  <a:srgbClr val="800000"/>
                </a:solidFill>
                <a:latin typeface="Arial" pitchFamily="34" charset="0"/>
                <a:cs typeface="Arial" pitchFamily="34" charset="0"/>
              </a:rPr>
              <a:t>Office</a:t>
            </a:r>
            <a:r>
              <a:rPr lang="ru-RU" sz="2000" dirty="0" smtClean="0">
                <a:solidFill>
                  <a:srgbClr val="800000"/>
                </a:solidFill>
                <a:latin typeface="Arial" pitchFamily="34" charset="0"/>
                <a:cs typeface="Arial" pitchFamily="34" charset="0"/>
              </a:rPr>
              <a:t> распознает файлы </a:t>
            </a:r>
            <a:r>
              <a:rPr lang="ru-RU" sz="2000" b="1" dirty="0" smtClean="0">
                <a:solidFill>
                  <a:srgbClr val="800000"/>
                </a:solidFill>
                <a:latin typeface="Arial" pitchFamily="34" charset="0"/>
                <a:cs typeface="Arial" pitchFamily="34" charset="0"/>
              </a:rPr>
              <a:t>формата GIF </a:t>
            </a:r>
            <a:r>
              <a:rPr lang="ru-RU" sz="2000" dirty="0" smtClean="0">
                <a:solidFill>
                  <a:srgbClr val="800000"/>
                </a:solidFill>
                <a:latin typeface="Arial" pitchFamily="34" charset="0"/>
                <a:cs typeface="Arial" pitchFamily="34" charset="0"/>
              </a:rPr>
              <a:t>как видео клипы, однако они не являются цифровыми видео файлами, поэтому не все параметры цифрового видео применимы к анимированным GIF-файлам.</a:t>
            </a:r>
            <a:endParaRPr lang="ru-RU" sz="2000" dirty="0">
              <a:solidFill>
                <a:srgbClr val="800000"/>
              </a:solidFill>
              <a:latin typeface="Arial" pitchFamily="34" charset="0"/>
              <a:cs typeface="Arial" pitchFamily="34" charset="0"/>
            </a:endParaRPr>
          </a:p>
        </p:txBody>
      </p:sp>
      <p:sp>
        <p:nvSpPr>
          <p:cNvPr id="6" name="TextBox 5"/>
          <p:cNvSpPr txBox="1"/>
          <p:nvPr/>
        </p:nvSpPr>
        <p:spPr>
          <a:xfrm>
            <a:off x="428596" y="4643446"/>
            <a:ext cx="8358246" cy="1799808"/>
          </a:xfrm>
          <a:prstGeom prst="foldedCorner">
            <a:avLst/>
          </a:prstGeom>
          <a:solidFill>
            <a:schemeClr val="bg1">
              <a:lumMod val="95000"/>
            </a:schemeClr>
          </a:solidFill>
          <a:ln>
            <a:solidFill>
              <a:schemeClr val="bg1">
                <a:lumMod val="6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3200" b="1" dirty="0" smtClean="0">
                <a:solidFill>
                  <a:srgbClr val="C00000"/>
                </a:solidFill>
                <a:latin typeface="Arial" pitchFamily="34" charset="0"/>
                <a:cs typeface="Arial" pitchFamily="34" charset="0"/>
              </a:rPr>
              <a:t>!</a:t>
            </a:r>
            <a:r>
              <a:rPr lang="ru-RU" sz="2000" dirty="0" smtClean="0">
                <a:solidFill>
                  <a:srgbClr val="800000"/>
                </a:solidFill>
                <a:latin typeface="Arial" pitchFamily="34" charset="0"/>
                <a:cs typeface="Arial" pitchFamily="34" charset="0"/>
              </a:rPr>
              <a:t> В презентацию приложения </a:t>
            </a:r>
            <a:r>
              <a:rPr lang="ru-RU" sz="2000" dirty="0" err="1" smtClean="0">
                <a:solidFill>
                  <a:srgbClr val="800000"/>
                </a:solidFill>
                <a:latin typeface="Arial" pitchFamily="34" charset="0"/>
                <a:cs typeface="Arial" pitchFamily="34" charset="0"/>
              </a:rPr>
              <a:t>Microsoft</a:t>
            </a:r>
            <a:r>
              <a:rPr lang="ru-RU" sz="2000" dirty="0" smtClean="0">
                <a:solidFill>
                  <a:srgbClr val="800000"/>
                </a:solidFill>
                <a:latin typeface="Arial" pitchFamily="34" charset="0"/>
                <a:cs typeface="Arial" pitchFamily="34" charset="0"/>
              </a:rPr>
              <a:t> </a:t>
            </a:r>
            <a:r>
              <a:rPr lang="ru-RU" sz="2000" dirty="0" err="1" smtClean="0">
                <a:solidFill>
                  <a:srgbClr val="800000"/>
                </a:solidFill>
                <a:latin typeface="Arial" pitchFamily="34" charset="0"/>
                <a:cs typeface="Arial" pitchFamily="34" charset="0"/>
              </a:rPr>
              <a:t>Office</a:t>
            </a:r>
            <a:r>
              <a:rPr lang="ru-RU" sz="2000" dirty="0" smtClean="0">
                <a:solidFill>
                  <a:srgbClr val="800000"/>
                </a:solidFill>
                <a:latin typeface="Arial" pitchFamily="34" charset="0"/>
                <a:cs typeface="Arial" pitchFamily="34" charset="0"/>
              </a:rPr>
              <a:t> </a:t>
            </a:r>
            <a:r>
              <a:rPr lang="ru-RU" sz="2000" dirty="0" err="1" smtClean="0">
                <a:solidFill>
                  <a:srgbClr val="800000"/>
                </a:solidFill>
                <a:latin typeface="Arial" pitchFamily="34" charset="0"/>
                <a:cs typeface="Arial" pitchFamily="34" charset="0"/>
              </a:rPr>
              <a:t>PowerPoint</a:t>
            </a:r>
            <a:r>
              <a:rPr lang="ru-RU" sz="2000" dirty="0" smtClean="0">
                <a:solidFill>
                  <a:srgbClr val="800000"/>
                </a:solidFill>
                <a:latin typeface="Arial" pitchFamily="34" charset="0"/>
                <a:cs typeface="Arial" pitchFamily="34" charset="0"/>
              </a:rPr>
              <a:t> 2007 невозможно вставить цифровой видеофрагмент с видеодиска DVD, файл фильма </a:t>
            </a:r>
            <a:r>
              <a:rPr lang="en-US" sz="2000" dirty="0" smtClean="0">
                <a:solidFill>
                  <a:srgbClr val="800000"/>
                </a:solidFill>
                <a:latin typeface="Arial" pitchFamily="34" charset="0"/>
                <a:cs typeface="Arial" pitchFamily="34" charset="0"/>
              </a:rPr>
              <a:t>Apple QuickTime (MOV)</a:t>
            </a:r>
            <a:r>
              <a:rPr lang="ru-RU" sz="2000" dirty="0" smtClean="0">
                <a:solidFill>
                  <a:srgbClr val="800000"/>
                </a:solidFill>
                <a:latin typeface="Arial" pitchFamily="34" charset="0"/>
                <a:cs typeface="Arial" pitchFamily="34" charset="0"/>
              </a:rPr>
              <a:t> и файл видеофрагмента </a:t>
            </a:r>
            <a:r>
              <a:rPr lang="en-US" sz="2000" dirty="0" smtClean="0">
                <a:solidFill>
                  <a:srgbClr val="800000"/>
                </a:solidFill>
                <a:latin typeface="Arial" pitchFamily="34" charset="0"/>
                <a:cs typeface="Arial" pitchFamily="34" charset="0"/>
              </a:rPr>
              <a:t>Adobe Macromedia Director</a:t>
            </a:r>
            <a:r>
              <a:rPr lang="ru-RU" sz="2000" dirty="0" smtClean="0">
                <a:solidFill>
                  <a:srgbClr val="800000"/>
                </a:solidFill>
                <a:latin typeface="Arial" pitchFamily="34" charset="0"/>
                <a:cs typeface="Arial" pitchFamily="34" charset="0"/>
              </a:rPr>
              <a:t>.</a:t>
            </a:r>
            <a:r>
              <a:rPr lang="en-US" sz="2000" dirty="0" smtClean="0">
                <a:solidFill>
                  <a:srgbClr val="800000"/>
                </a:solidFill>
                <a:latin typeface="Arial" pitchFamily="34" charset="0"/>
                <a:cs typeface="Arial" pitchFamily="34" charset="0"/>
              </a:rPr>
              <a:t> </a:t>
            </a:r>
            <a:endParaRPr lang="ru-RU" sz="2000"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Параметры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8" name="Рисунок 7" descr="Screenshot - 19.07_20.jpg"/>
          <p:cNvPicPr>
            <a:picLocks noChangeAspect="1"/>
          </p:cNvPicPr>
          <p:nvPr/>
        </p:nvPicPr>
        <p:blipFill>
          <a:blip r:embed="rId2" cstate="screen"/>
          <a:stretch>
            <a:fillRect/>
          </a:stretch>
        </p:blipFill>
        <p:spPr>
          <a:xfrm>
            <a:off x="214282" y="1357298"/>
            <a:ext cx="4214842" cy="2864549"/>
          </a:xfrm>
          <a:prstGeom prst="rect">
            <a:avLst/>
          </a:prstGeom>
        </p:spPr>
      </p:pic>
      <p:pic>
        <p:nvPicPr>
          <p:cNvPr id="9" name="Рисунок 8" descr="Screenshot - 20.07_13.jpg"/>
          <p:cNvPicPr>
            <a:picLocks noChangeAspect="1"/>
          </p:cNvPicPr>
          <p:nvPr/>
        </p:nvPicPr>
        <p:blipFill>
          <a:blip r:embed="rId3" cstate="screen"/>
          <a:stretch>
            <a:fillRect/>
          </a:stretch>
        </p:blipFill>
        <p:spPr>
          <a:xfrm>
            <a:off x="4643438" y="3643314"/>
            <a:ext cx="4276726" cy="2966116"/>
          </a:xfrm>
          <a:prstGeom prst="rect">
            <a:avLst/>
          </a:prstGeom>
        </p:spPr>
      </p:pic>
      <p:sp>
        <p:nvSpPr>
          <p:cNvPr id="11" name="Скругленная прямоугольная выноска 10"/>
          <p:cNvSpPr/>
          <p:nvPr/>
        </p:nvSpPr>
        <p:spPr>
          <a:xfrm>
            <a:off x="4643438" y="1357298"/>
            <a:ext cx="4286280" cy="2071702"/>
          </a:xfrm>
          <a:prstGeom prst="wedgeRoundRectCallout">
            <a:avLst>
              <a:gd name="adj1" fmla="val -55251"/>
              <a:gd name="adj2" fmla="val -48727"/>
              <a:gd name="adj3" fmla="val 16667"/>
            </a:avLst>
          </a:prstGeom>
          <a:ln w="38100"/>
        </p:spPr>
        <p:style>
          <a:lnRef idx="2">
            <a:schemeClr val="accent2"/>
          </a:lnRef>
          <a:fillRef idx="1">
            <a:schemeClr val="lt1"/>
          </a:fillRef>
          <a:effectRef idx="0">
            <a:schemeClr val="accent2"/>
          </a:effectRef>
          <a:fontRef idx="minor">
            <a:schemeClr val="dk1"/>
          </a:fontRef>
        </p:style>
        <p:txBody>
          <a:bodyPr rtlCol="0" anchor="ctr"/>
          <a:lstStyle/>
          <a:p>
            <a:pPr marL="4763" lvl="1" algn="ctr"/>
            <a:r>
              <a:rPr lang="ru-RU" dirty="0" smtClean="0">
                <a:solidFill>
                  <a:srgbClr val="C00000"/>
                </a:solidFill>
                <a:latin typeface="Arial" pitchFamily="34" charset="0"/>
                <a:cs typeface="Arial" pitchFamily="34" charset="0"/>
              </a:rPr>
              <a:t>На вкладке </a:t>
            </a:r>
            <a:r>
              <a:rPr lang="ru-RU" b="1" dirty="0" smtClean="0">
                <a:solidFill>
                  <a:srgbClr val="C00000"/>
                </a:solidFill>
                <a:latin typeface="Arial" pitchFamily="34" charset="0"/>
                <a:cs typeface="Arial" pitchFamily="34" charset="0"/>
              </a:rPr>
              <a:t>Время</a:t>
            </a:r>
            <a:r>
              <a:rPr lang="ru-RU" dirty="0" smtClean="0">
                <a:solidFill>
                  <a:srgbClr val="C00000"/>
                </a:solidFill>
                <a:latin typeface="Arial" pitchFamily="34" charset="0"/>
                <a:cs typeface="Arial" pitchFamily="34" charset="0"/>
              </a:rPr>
              <a:t> можно установить параметры воспроизведения фильма</a:t>
            </a:r>
            <a:r>
              <a:rPr lang="en-US" dirty="0" smtClean="0">
                <a:solidFill>
                  <a:srgbClr val="C00000"/>
                </a:solidFill>
                <a:latin typeface="Arial" pitchFamily="34" charset="0"/>
                <a:cs typeface="Arial" pitchFamily="34" charset="0"/>
              </a:rPr>
              <a:t>:</a:t>
            </a:r>
            <a:r>
              <a:rPr lang="ru-RU" dirty="0" smtClean="0">
                <a:solidFill>
                  <a:srgbClr val="C00000"/>
                </a:solidFill>
                <a:latin typeface="Arial" pitchFamily="34" charset="0"/>
                <a:cs typeface="Arial" pitchFamily="34" charset="0"/>
              </a:rPr>
              <a:t> по щелчку или автоматически, с задержкой или без, повторное воспроизведение и т.д.</a:t>
            </a:r>
            <a:endParaRPr lang="ru-RU" dirty="0">
              <a:solidFill>
                <a:srgbClr val="C00000"/>
              </a:solidFill>
              <a:latin typeface="Arial" pitchFamily="34" charset="0"/>
              <a:cs typeface="Arial" pitchFamily="34" charset="0"/>
            </a:endParaRPr>
          </a:p>
        </p:txBody>
      </p:sp>
      <p:sp>
        <p:nvSpPr>
          <p:cNvPr id="12" name="Скругленная прямоугольная выноска 11"/>
          <p:cNvSpPr/>
          <p:nvPr/>
        </p:nvSpPr>
        <p:spPr>
          <a:xfrm>
            <a:off x="214282" y="5143512"/>
            <a:ext cx="4286280" cy="1428760"/>
          </a:xfrm>
          <a:prstGeom prst="wedgeRoundRectCallout">
            <a:avLst>
              <a:gd name="adj1" fmla="val 53976"/>
              <a:gd name="adj2" fmla="val -82595"/>
              <a:gd name="adj3" fmla="val 16667"/>
            </a:avLst>
          </a:prstGeom>
          <a:ln w="38100"/>
        </p:spPr>
        <p:style>
          <a:lnRef idx="2">
            <a:schemeClr val="accent2"/>
          </a:lnRef>
          <a:fillRef idx="1">
            <a:schemeClr val="lt1"/>
          </a:fillRef>
          <a:effectRef idx="0">
            <a:schemeClr val="accent2"/>
          </a:effectRef>
          <a:fontRef idx="minor">
            <a:schemeClr val="dk1"/>
          </a:fontRef>
        </p:style>
        <p:txBody>
          <a:bodyPr rtlCol="0" anchor="ctr"/>
          <a:lstStyle/>
          <a:p>
            <a:pPr marL="4763" lvl="1" algn="ctr"/>
            <a:r>
              <a:rPr lang="ru-RU" dirty="0" smtClean="0">
                <a:solidFill>
                  <a:srgbClr val="C00000"/>
                </a:solidFill>
                <a:latin typeface="Arial" pitchFamily="34" charset="0"/>
                <a:cs typeface="Arial" pitchFamily="34" charset="0"/>
              </a:rPr>
              <a:t>На вкладке </a:t>
            </a:r>
            <a:r>
              <a:rPr lang="ru-RU" b="1" dirty="0" smtClean="0">
                <a:solidFill>
                  <a:srgbClr val="C00000"/>
                </a:solidFill>
                <a:latin typeface="Arial" pitchFamily="34" charset="0"/>
                <a:cs typeface="Arial" pitchFamily="34" charset="0"/>
              </a:rPr>
              <a:t>Параметры фильма</a:t>
            </a:r>
            <a:r>
              <a:rPr lang="ru-RU" dirty="0" smtClean="0">
                <a:solidFill>
                  <a:srgbClr val="C00000"/>
                </a:solidFill>
                <a:latin typeface="Arial" pitchFamily="34" charset="0"/>
                <a:cs typeface="Arial" pitchFamily="34" charset="0"/>
              </a:rPr>
              <a:t> можно отрегулировать уровень громкости, параметры отображения</a:t>
            </a:r>
            <a:endParaRPr lang="ru-RU"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Воспроизведение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Выноска-облако 5"/>
          <p:cNvSpPr/>
          <p:nvPr/>
        </p:nvSpPr>
        <p:spPr>
          <a:xfrm>
            <a:off x="142844" y="1214422"/>
            <a:ext cx="8215370" cy="2643206"/>
          </a:xfrm>
          <a:prstGeom prst="cloudCallout">
            <a:avLst>
              <a:gd name="adj1" fmla="val 51594"/>
              <a:gd name="adj2" fmla="val 54721"/>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800000"/>
                </a:solidFill>
                <a:latin typeface="Arial" pitchFamily="34" charset="0"/>
                <a:cs typeface="Arial" pitchFamily="34" charset="0"/>
              </a:rPr>
              <a:t>В ходе презентации воспроизведение видеофрагмента может выполняться в двух режимах — </a:t>
            </a:r>
            <a:r>
              <a:rPr lang="ru-RU" sz="2000" b="1" dirty="0" smtClean="0">
                <a:solidFill>
                  <a:srgbClr val="800000"/>
                </a:solidFill>
                <a:latin typeface="Arial" pitchFamily="34" charset="0"/>
                <a:cs typeface="Arial" pitchFamily="34" charset="0"/>
              </a:rPr>
              <a:t>как часть слайда</a:t>
            </a:r>
            <a:r>
              <a:rPr lang="ru-RU" sz="2000" dirty="0" smtClean="0">
                <a:solidFill>
                  <a:srgbClr val="800000"/>
                </a:solidFill>
                <a:latin typeface="Arial" pitchFamily="34" charset="0"/>
                <a:cs typeface="Arial" pitchFamily="34" charset="0"/>
              </a:rPr>
              <a:t>, и </a:t>
            </a:r>
            <a:r>
              <a:rPr lang="ru-RU" sz="2000" b="1" dirty="0" smtClean="0">
                <a:solidFill>
                  <a:srgbClr val="800000"/>
                </a:solidFill>
                <a:latin typeface="Arial" pitchFamily="34" charset="0"/>
                <a:cs typeface="Arial" pitchFamily="34" charset="0"/>
              </a:rPr>
              <a:t>во весь экран</a:t>
            </a:r>
            <a:r>
              <a:rPr lang="ru-RU" sz="2000" dirty="0" smtClean="0">
                <a:solidFill>
                  <a:srgbClr val="800000"/>
                </a:solidFill>
                <a:latin typeface="Arial" pitchFamily="34" charset="0"/>
                <a:cs typeface="Arial" pitchFamily="34" charset="0"/>
              </a:rPr>
              <a:t>. В этом случае воспроизведение называется полноэкранным.</a:t>
            </a:r>
            <a:endParaRPr lang="ru-RU" sz="2000" dirty="0">
              <a:solidFill>
                <a:srgbClr val="800000"/>
              </a:solidFill>
              <a:latin typeface="Arial" pitchFamily="34" charset="0"/>
              <a:cs typeface="Arial" pitchFamily="34" charset="0"/>
            </a:endParaRPr>
          </a:p>
        </p:txBody>
      </p:sp>
      <p:sp>
        <p:nvSpPr>
          <p:cNvPr id="11" name="Скругленный прямоугольник 10"/>
          <p:cNvSpPr/>
          <p:nvPr/>
        </p:nvSpPr>
        <p:spPr>
          <a:xfrm>
            <a:off x="285720" y="4000504"/>
            <a:ext cx="8572560" cy="2714644"/>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just"/>
            <a:r>
              <a:rPr lang="ru-RU" sz="2800" b="1" dirty="0" smtClean="0">
                <a:solidFill>
                  <a:srgbClr val="C00000"/>
                </a:solidFill>
                <a:latin typeface="Arial" pitchFamily="34" charset="0"/>
                <a:cs typeface="Arial" pitchFamily="34" charset="0"/>
              </a:rPr>
              <a:t>!</a:t>
            </a:r>
            <a:r>
              <a:rPr lang="ru-RU" dirty="0" smtClean="0">
                <a:solidFill>
                  <a:srgbClr val="C00000"/>
                </a:solidFill>
                <a:latin typeface="Arial" pitchFamily="34" charset="0"/>
                <a:cs typeface="Arial" pitchFamily="34" charset="0"/>
              </a:rPr>
              <a:t> </a:t>
            </a:r>
            <a:r>
              <a:rPr lang="ru-RU" sz="2000" dirty="0" smtClean="0">
                <a:solidFill>
                  <a:srgbClr val="800000"/>
                </a:solidFill>
                <a:latin typeface="Arial" pitchFamily="34" charset="0"/>
                <a:cs typeface="Arial" pitchFamily="34" charset="0"/>
              </a:rPr>
              <a:t>В зависимости от разрешения исходного файла видеофрагмента, при его увеличении до размеров экрана во время воспроизведения могут возникнуть искажения картинки. Следует всегда предварительно просматривать видеофрагмент, чтобы в случае искажений или нечеткости изображения можно было отключить полноэкранный режим воспроизведения. Как правило, видеофрагмент с маленькой картинкой будет нечетким в полноэкранном режиме.</a:t>
            </a:r>
            <a:endParaRPr lang="ru-RU" sz="2000"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939784"/>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Воспроизведение видеофрагмента во время показа нескольких слайдов</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Выноска-облако 5"/>
          <p:cNvSpPr/>
          <p:nvPr/>
        </p:nvSpPr>
        <p:spPr>
          <a:xfrm>
            <a:off x="214282" y="1357298"/>
            <a:ext cx="8215370" cy="3143272"/>
          </a:xfrm>
          <a:prstGeom prst="cloudCallout">
            <a:avLst>
              <a:gd name="adj1" fmla="val 51594"/>
              <a:gd name="adj2" fmla="val 54721"/>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800000"/>
                </a:solidFill>
                <a:latin typeface="Arial" pitchFamily="34" charset="0"/>
                <a:cs typeface="Arial" pitchFamily="34" charset="0"/>
              </a:rPr>
              <a:t>Чтобы вставленный в презентацию видеофрагмент не остановился при следующем щелчке мыши и воспроизведение продолжалось при переходе к следующему слайду, укажите, когда необходимо остановить воспроизведение. </a:t>
            </a:r>
            <a:endParaRPr lang="ru-RU" sz="2000" dirty="0">
              <a:solidFill>
                <a:srgbClr val="800000"/>
              </a:solidFill>
              <a:latin typeface="Arial" pitchFamily="34" charset="0"/>
              <a:cs typeface="Arial" pitchFamily="34" charset="0"/>
            </a:endParaRPr>
          </a:p>
        </p:txBody>
      </p:sp>
      <p:pic>
        <p:nvPicPr>
          <p:cNvPr id="5" name="Рисунок 4" descr="Screenshot - 20.07_14.jpg"/>
          <p:cNvPicPr>
            <a:picLocks noChangeAspect="1"/>
          </p:cNvPicPr>
          <p:nvPr/>
        </p:nvPicPr>
        <p:blipFill>
          <a:blip r:embed="rId2" cstate="screen"/>
          <a:stretch>
            <a:fillRect/>
          </a:stretch>
        </p:blipFill>
        <p:spPr>
          <a:xfrm>
            <a:off x="500034" y="4786322"/>
            <a:ext cx="8107897" cy="1785950"/>
          </a:xfrm>
          <a:prstGeom prst="rect">
            <a:avLst/>
          </a:prstGeom>
        </p:spPr>
      </p:pic>
      <p:sp>
        <p:nvSpPr>
          <p:cNvPr id="7" name="Стрелка вправо 6"/>
          <p:cNvSpPr/>
          <p:nvPr/>
        </p:nvSpPr>
        <p:spPr>
          <a:xfrm rot="5400000">
            <a:off x="5216143" y="4807846"/>
            <a:ext cx="704641" cy="244102"/>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Стрелка вправо 7"/>
          <p:cNvSpPr/>
          <p:nvPr/>
        </p:nvSpPr>
        <p:spPr>
          <a:xfrm rot="10800000">
            <a:off x="7143768" y="5286388"/>
            <a:ext cx="714993" cy="284139"/>
          </a:xfrm>
          <a:prstGeom prst="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1154098"/>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7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Перемещение презентации с видео файлом</a:t>
            </a:r>
            <a:endParaRPr lang="ru-RU" sz="37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Выноска-облако 5"/>
          <p:cNvSpPr/>
          <p:nvPr/>
        </p:nvSpPr>
        <p:spPr>
          <a:xfrm>
            <a:off x="142844" y="1500174"/>
            <a:ext cx="6858048" cy="1928826"/>
          </a:xfrm>
          <a:prstGeom prst="cloudCallout">
            <a:avLst>
              <a:gd name="adj1" fmla="val 45131"/>
              <a:gd name="adj2" fmla="val 44482"/>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dirty="0" smtClean="0">
                <a:solidFill>
                  <a:srgbClr val="C00000"/>
                </a:solidFill>
                <a:latin typeface="Arial" pitchFamily="34" charset="0"/>
                <a:cs typeface="Arial" pitchFamily="34" charset="0"/>
              </a:rPr>
              <a:t>Для того чтобы перенести презентацию, содержащую </a:t>
            </a:r>
            <a:r>
              <a:rPr lang="ru-RU" dirty="0" err="1" smtClean="0">
                <a:solidFill>
                  <a:srgbClr val="C00000"/>
                </a:solidFill>
                <a:latin typeface="Arial" pitchFamily="34" charset="0"/>
                <a:cs typeface="Arial" pitchFamily="34" charset="0"/>
              </a:rPr>
              <a:t>видеофайл</a:t>
            </a:r>
            <a:r>
              <a:rPr lang="ru-RU" dirty="0" smtClean="0">
                <a:solidFill>
                  <a:srgbClr val="C00000"/>
                </a:solidFill>
                <a:latin typeface="Arial" pitchFamily="34" charset="0"/>
                <a:cs typeface="Arial" pitchFamily="34" charset="0"/>
              </a:rPr>
              <a:t> файл, на другой компьютер или переслать по электронной почте</a:t>
            </a:r>
            <a:r>
              <a:rPr lang="en-US" dirty="0" smtClean="0">
                <a:solidFill>
                  <a:srgbClr val="C00000"/>
                </a:solidFill>
                <a:latin typeface="Arial" pitchFamily="34" charset="0"/>
                <a:cs typeface="Arial" pitchFamily="34" charset="0"/>
              </a:rPr>
              <a:t>:</a:t>
            </a:r>
            <a:endParaRPr lang="ru-RU" dirty="0">
              <a:solidFill>
                <a:srgbClr val="C00000"/>
              </a:solidFill>
              <a:latin typeface="Arial" pitchFamily="34" charset="0"/>
              <a:cs typeface="Arial" pitchFamily="34" charset="0"/>
            </a:endParaRPr>
          </a:p>
        </p:txBody>
      </p:sp>
      <p:sp>
        <p:nvSpPr>
          <p:cNvPr id="8" name="Выноска-облако 7"/>
          <p:cNvSpPr/>
          <p:nvPr/>
        </p:nvSpPr>
        <p:spPr>
          <a:xfrm>
            <a:off x="500034" y="3357562"/>
            <a:ext cx="8358246" cy="3286148"/>
          </a:xfrm>
          <a:prstGeom prst="cloudCallout">
            <a:avLst>
              <a:gd name="adj1" fmla="val -46506"/>
              <a:gd name="adj2" fmla="val 46175"/>
            </a:avLst>
          </a:prstGeom>
          <a:ln>
            <a:solidFill>
              <a:schemeClr val="bg1">
                <a:lumMod val="75000"/>
              </a:schemeClr>
            </a:solidFill>
          </a:ln>
        </p:spPr>
        <p:style>
          <a:lnRef idx="2">
            <a:schemeClr val="accent2"/>
          </a:lnRef>
          <a:fillRef idx="1">
            <a:schemeClr val="lt1"/>
          </a:fillRef>
          <a:effectRef idx="0">
            <a:schemeClr val="accent2"/>
          </a:effectRef>
          <a:fontRef idx="minor">
            <a:schemeClr val="dk1"/>
          </a:fontRef>
        </p:style>
        <p:txBody>
          <a:bodyPr rtlCol="0" anchor="ctr"/>
          <a:lstStyle/>
          <a:p>
            <a:pPr marL="0" lvl="1" indent="268288" algn="just">
              <a:buAutoNum type="arabicPeriod"/>
            </a:pPr>
            <a:r>
              <a:rPr lang="ru-RU" dirty="0" smtClean="0">
                <a:solidFill>
                  <a:srgbClr val="C00000"/>
                </a:solidFill>
                <a:latin typeface="Arial" pitchFamily="34" charset="0"/>
                <a:cs typeface="Arial" pitchFamily="34" charset="0"/>
              </a:rPr>
              <a:t>Нужно скопировать файлы в ту папку, где находится презентация, они будут доступны для приложения </a:t>
            </a:r>
            <a:r>
              <a:rPr lang="ru-RU" dirty="0" err="1" smtClean="0">
                <a:solidFill>
                  <a:srgbClr val="C00000"/>
                </a:solidFill>
                <a:latin typeface="Arial" pitchFamily="34" charset="0"/>
                <a:cs typeface="Arial" pitchFamily="34" charset="0"/>
              </a:rPr>
              <a:t>Microsoft</a:t>
            </a:r>
            <a:r>
              <a:rPr lang="ru-RU" dirty="0" smtClean="0">
                <a:solidFill>
                  <a:srgbClr val="C00000"/>
                </a:solidFill>
                <a:latin typeface="Arial" pitchFamily="34" charset="0"/>
                <a:cs typeface="Arial" pitchFamily="34" charset="0"/>
              </a:rPr>
              <a:t> </a:t>
            </a:r>
            <a:r>
              <a:rPr lang="ru-RU" dirty="0" err="1" smtClean="0">
                <a:solidFill>
                  <a:srgbClr val="C00000"/>
                </a:solidFill>
                <a:latin typeface="Arial" pitchFamily="34" charset="0"/>
                <a:cs typeface="Arial" pitchFamily="34" charset="0"/>
              </a:rPr>
              <a:t>Office</a:t>
            </a:r>
            <a:r>
              <a:rPr lang="ru-RU" dirty="0" smtClean="0">
                <a:solidFill>
                  <a:srgbClr val="C00000"/>
                </a:solidFill>
                <a:latin typeface="Arial" pitchFamily="34" charset="0"/>
                <a:cs typeface="Arial" pitchFamily="34" charset="0"/>
              </a:rPr>
              <a:t> </a:t>
            </a:r>
            <a:r>
              <a:rPr lang="ru-RU" dirty="0" err="1" smtClean="0">
                <a:solidFill>
                  <a:srgbClr val="C00000"/>
                </a:solidFill>
                <a:latin typeface="Arial" pitchFamily="34" charset="0"/>
                <a:cs typeface="Arial" pitchFamily="34" charset="0"/>
              </a:rPr>
              <a:t>PowerPoint</a:t>
            </a:r>
            <a:r>
              <a:rPr lang="ru-RU" dirty="0" smtClean="0">
                <a:solidFill>
                  <a:srgbClr val="C00000"/>
                </a:solidFill>
                <a:latin typeface="Arial" pitchFamily="34" charset="0"/>
                <a:cs typeface="Arial" pitchFamily="34" charset="0"/>
              </a:rPr>
              <a:t> 2007, и приложение </a:t>
            </a:r>
            <a:r>
              <a:rPr lang="ru-RU" dirty="0" err="1" smtClean="0">
                <a:solidFill>
                  <a:srgbClr val="C00000"/>
                </a:solidFill>
                <a:latin typeface="Arial" pitchFamily="34" charset="0"/>
                <a:cs typeface="Arial" pitchFamily="34" charset="0"/>
              </a:rPr>
              <a:t>PowerPoint</a:t>
            </a:r>
            <a:r>
              <a:rPr lang="ru-RU" dirty="0" smtClean="0">
                <a:solidFill>
                  <a:srgbClr val="C00000"/>
                </a:solidFill>
                <a:latin typeface="Arial" pitchFamily="34" charset="0"/>
                <a:cs typeface="Arial" pitchFamily="34" charset="0"/>
              </a:rPr>
              <a:t> сможет обнаружить файлы, когда их потребуется воспроизвести.</a:t>
            </a:r>
          </a:p>
          <a:p>
            <a:pPr marL="0" lvl="1" indent="268288" algn="just">
              <a:buAutoNum type="arabicPeriod"/>
            </a:pPr>
            <a:r>
              <a:rPr lang="ru-RU" dirty="0" smtClean="0">
                <a:solidFill>
                  <a:srgbClr val="C00000"/>
                </a:solidFill>
                <a:latin typeface="Arial" pitchFamily="34" charset="0"/>
                <a:cs typeface="Arial" pitchFamily="34" charset="0"/>
              </a:rPr>
              <a:t> Довольно часто потом необходимо будет вручную обновить все ссылки путем удаления видео файлов и повторного их добавления.</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оловок 1"/>
          <p:cNvSpPr>
            <a:spLocks noGrp="1"/>
          </p:cNvSpPr>
          <p:nvPr>
            <p:ph type="title"/>
          </p:nvPr>
        </p:nvSpPr>
        <p:spPr>
          <a:xfrm>
            <a:off x="457200" y="274638"/>
            <a:ext cx="8229600" cy="1154098"/>
          </a:xfrm>
        </p:spPr>
        <p:style>
          <a:lnRef idx="2">
            <a:schemeClr val="accent6"/>
          </a:lnRef>
          <a:fillRef idx="1">
            <a:schemeClr val="lt1"/>
          </a:fillRef>
          <a:effectRef idx="0">
            <a:schemeClr val="accent6"/>
          </a:effectRef>
          <a:fontRef idx="minor">
            <a:schemeClr val="dk1"/>
          </a:fontRef>
        </p:style>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sz="37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Перемещение презентации с видео файлом</a:t>
            </a:r>
            <a:endParaRPr lang="ru-RU" sz="37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9" name="Рисунок 8" descr="Screenshot - 19.07_29.jpg"/>
          <p:cNvPicPr>
            <a:picLocks noChangeAspect="1"/>
          </p:cNvPicPr>
          <p:nvPr/>
        </p:nvPicPr>
        <p:blipFill>
          <a:blip r:embed="rId2" cstate="screen"/>
          <a:stretch>
            <a:fillRect/>
          </a:stretch>
        </p:blipFill>
        <p:spPr>
          <a:xfrm>
            <a:off x="214282" y="1643050"/>
            <a:ext cx="5072098" cy="4789840"/>
          </a:xfrm>
          <a:prstGeom prst="rect">
            <a:avLst/>
          </a:prstGeom>
        </p:spPr>
      </p:pic>
      <p:sp>
        <p:nvSpPr>
          <p:cNvPr id="6" name="Скругленная прямоугольная выноска 5"/>
          <p:cNvSpPr/>
          <p:nvPr/>
        </p:nvSpPr>
        <p:spPr>
          <a:xfrm>
            <a:off x="5429256" y="1643050"/>
            <a:ext cx="3571900" cy="2143140"/>
          </a:xfrm>
          <a:prstGeom prst="wedgeRoundRectCallout">
            <a:avLst>
              <a:gd name="adj1" fmla="val -62803"/>
              <a:gd name="adj2" fmla="val -28307"/>
              <a:gd name="adj3" fmla="val 16667"/>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ru-RU" sz="2000" dirty="0" smtClean="0">
                <a:solidFill>
                  <a:srgbClr val="C00000"/>
                </a:solidFill>
                <a:latin typeface="Arial" pitchFamily="34" charset="0"/>
                <a:cs typeface="Arial" pitchFamily="34" charset="0"/>
              </a:rPr>
              <a:t>Если перемещать файлы с помощью средства «</a:t>
            </a:r>
            <a:r>
              <a:rPr lang="ru-RU" sz="2000" b="1" dirty="0" smtClean="0">
                <a:solidFill>
                  <a:srgbClr val="C00000"/>
                </a:solidFill>
                <a:latin typeface="Arial" pitchFamily="34" charset="0"/>
                <a:cs typeface="Arial" pitchFamily="34" charset="0"/>
              </a:rPr>
              <a:t>Подготовить для компакт-диска»</a:t>
            </a:r>
            <a:r>
              <a:rPr lang="ru-RU" sz="2000" dirty="0" smtClean="0">
                <a:solidFill>
                  <a:srgbClr val="C00000"/>
                </a:solidFill>
                <a:latin typeface="Arial" pitchFamily="34" charset="0"/>
                <a:cs typeface="Arial" pitchFamily="34" charset="0"/>
              </a:rPr>
              <a:t>, ссылки на них будут обновляться автоматически </a:t>
            </a:r>
            <a:endParaRPr lang="ru-RU" sz="2000" dirty="0">
              <a:solidFill>
                <a:srgbClr val="C00000"/>
              </a:solidFill>
              <a:latin typeface="Arial" pitchFamily="34" charset="0"/>
              <a:cs typeface="Arial" pitchFamily="34" charset="0"/>
            </a:endParaRPr>
          </a:p>
        </p:txBody>
      </p:sp>
      <p:sp>
        <p:nvSpPr>
          <p:cNvPr id="13" name="Скругленная прямоугольная выноска 12"/>
          <p:cNvSpPr/>
          <p:nvPr/>
        </p:nvSpPr>
        <p:spPr>
          <a:xfrm>
            <a:off x="5429256" y="3929066"/>
            <a:ext cx="3500462" cy="2643206"/>
          </a:xfrm>
          <a:prstGeom prst="wedgeRoundRectCallout">
            <a:avLst>
              <a:gd name="adj1" fmla="val -60990"/>
              <a:gd name="adj2" fmla="val -42206"/>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lvl="0" algn="ctr"/>
            <a:r>
              <a:rPr lang="ru-RU" sz="2000" dirty="0" smtClean="0">
                <a:solidFill>
                  <a:srgbClr val="C00000"/>
                </a:solidFill>
                <a:latin typeface="Arial" pitchFamily="34" charset="0"/>
                <a:cs typeface="Arial" pitchFamily="34" charset="0"/>
              </a:rPr>
              <a:t>Нажмите кнопку </a:t>
            </a:r>
            <a:r>
              <a:rPr lang="ru-RU" sz="2000" b="1" dirty="0" err="1" smtClean="0">
                <a:solidFill>
                  <a:srgbClr val="C00000"/>
                </a:solidFill>
                <a:latin typeface="Arial" pitchFamily="34" charset="0"/>
                <a:cs typeface="Arial" pitchFamily="34" charset="0"/>
              </a:rPr>
              <a:t>Microsoft</a:t>
            </a:r>
            <a:r>
              <a:rPr lang="ru-RU" sz="2000" b="1" dirty="0" smtClean="0">
                <a:solidFill>
                  <a:srgbClr val="C00000"/>
                </a:solidFill>
                <a:latin typeface="Arial" pitchFamily="34" charset="0"/>
                <a:cs typeface="Arial" pitchFamily="34" charset="0"/>
              </a:rPr>
              <a:t> </a:t>
            </a:r>
            <a:r>
              <a:rPr lang="ru-RU" sz="2000" b="1" dirty="0" err="1" smtClean="0">
                <a:solidFill>
                  <a:srgbClr val="C00000"/>
                </a:solidFill>
                <a:latin typeface="Arial" pitchFamily="34" charset="0"/>
                <a:cs typeface="Arial" pitchFamily="34" charset="0"/>
              </a:rPr>
              <a:t>Office</a:t>
            </a:r>
            <a:r>
              <a:rPr lang="ru-RU" sz="2000" dirty="0" smtClean="0">
                <a:solidFill>
                  <a:srgbClr val="C00000"/>
                </a:solidFill>
                <a:latin typeface="Arial" pitchFamily="34" charset="0"/>
                <a:cs typeface="Arial" pitchFamily="34" charset="0"/>
              </a:rPr>
              <a:t>              </a:t>
            </a:r>
          </a:p>
          <a:p>
            <a:pPr lvl="0" algn="ctr"/>
            <a:r>
              <a:rPr lang="ru-RU" sz="2000" dirty="0" smtClean="0">
                <a:solidFill>
                  <a:srgbClr val="C00000"/>
                </a:solidFill>
                <a:latin typeface="Arial" pitchFamily="34" charset="0"/>
                <a:cs typeface="Arial" pitchFamily="34" charset="0"/>
              </a:rPr>
              <a:t>и выберите пункт </a:t>
            </a:r>
            <a:r>
              <a:rPr lang="ru-RU" sz="2000" b="1" dirty="0" smtClean="0">
                <a:solidFill>
                  <a:srgbClr val="C00000"/>
                </a:solidFill>
                <a:latin typeface="Arial" pitchFamily="34" charset="0"/>
                <a:cs typeface="Arial" pitchFamily="34" charset="0"/>
              </a:rPr>
              <a:t>Опубликовать</a:t>
            </a:r>
            <a:r>
              <a:rPr lang="ru-RU" sz="2000" dirty="0" smtClean="0">
                <a:solidFill>
                  <a:srgbClr val="C00000"/>
                </a:solidFill>
                <a:latin typeface="Arial" pitchFamily="34" charset="0"/>
                <a:cs typeface="Arial" pitchFamily="34" charset="0"/>
              </a:rPr>
              <a:t>, а затем выберите команду </a:t>
            </a:r>
            <a:r>
              <a:rPr lang="ru-RU" sz="2000" b="1" dirty="0" smtClean="0">
                <a:solidFill>
                  <a:srgbClr val="C00000"/>
                </a:solidFill>
                <a:latin typeface="Arial" pitchFamily="34" charset="0"/>
                <a:cs typeface="Arial" pitchFamily="34" charset="0"/>
              </a:rPr>
              <a:t>Подготовить для компакт-диска</a:t>
            </a:r>
            <a:endParaRPr lang="ru-RU" sz="2000" dirty="0">
              <a:solidFill>
                <a:srgbClr val="C00000"/>
              </a:solidFill>
              <a:latin typeface="Arial" pitchFamily="34" charset="0"/>
              <a:cs typeface="Arial" pitchFamily="34" charset="0"/>
            </a:endParaRPr>
          </a:p>
        </p:txBody>
      </p:sp>
      <p:pic>
        <p:nvPicPr>
          <p:cNvPr id="14" name="Рисунок 13" descr="Изображение кнопки"/>
          <p:cNvPicPr/>
          <p:nvPr/>
        </p:nvPicPr>
        <p:blipFill>
          <a:blip r:embed="rId3" cstate="screen"/>
          <a:srcRect/>
          <a:stretch>
            <a:fillRect/>
          </a:stretch>
        </p:blipFill>
        <p:spPr bwMode="auto">
          <a:xfrm>
            <a:off x="8286776" y="4500570"/>
            <a:ext cx="386080" cy="38608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ижний колонтитул 4"/>
          <p:cNvSpPr>
            <a:spLocks noGrp="1"/>
          </p:cNvSpPr>
          <p:nvPr>
            <p:ph type="ftr" sz="quarter" idx="11"/>
          </p:nvPr>
        </p:nvSpPr>
        <p:spPr>
          <a:xfrm>
            <a:off x="500034" y="6356350"/>
            <a:ext cx="7929618" cy="365125"/>
          </a:xfrm>
        </p:spPr>
        <p:txBody>
          <a:bodyPr/>
          <a:lstStyle/>
          <a:p>
            <a:r>
              <a:rPr lang="ru-RU" dirty="0" err="1" smtClean="0"/>
              <a:t>Жакулина</a:t>
            </a:r>
            <a:r>
              <a:rPr lang="ru-RU" dirty="0" smtClean="0"/>
              <a:t> Ирина Валентиновна, учитель начальных классов МОУ-ООШ № 23 г.Чапаевска Самарской области,   </a:t>
            </a:r>
          </a:p>
          <a:p>
            <a:r>
              <a:rPr lang="ru-RU" dirty="0" smtClean="0"/>
              <a:t>рук. ТГ «</a:t>
            </a:r>
            <a:r>
              <a:rPr lang="ru-RU" dirty="0" err="1" smtClean="0"/>
              <a:t>Началка</a:t>
            </a:r>
            <a:r>
              <a:rPr lang="ru-RU" dirty="0" smtClean="0"/>
              <a:t>» на сайте «</a:t>
            </a:r>
            <a:r>
              <a:rPr lang="ru-RU" dirty="0" err="1" smtClean="0"/>
              <a:t>Методисты.ру</a:t>
            </a:r>
            <a:r>
              <a:rPr lang="ru-RU" dirty="0" smtClean="0"/>
              <a:t>»</a:t>
            </a:r>
            <a:endParaRPr lang="ru-RU" dirty="0"/>
          </a:p>
        </p:txBody>
      </p:sp>
      <p:sp>
        <p:nvSpPr>
          <p:cNvPr id="6" name="Заголовок 5"/>
          <p:cNvSpPr>
            <a:spLocks noGrp="1"/>
          </p:cNvSpPr>
          <p:nvPr>
            <p:ph type="title"/>
          </p:nvPr>
        </p:nvSpPr>
        <p:spPr>
          <a:xfrm>
            <a:off x="357158" y="1357298"/>
            <a:ext cx="8229600" cy="2857520"/>
          </a:xfrm>
        </p:spPr>
        <p:txBody>
          <a:bodyPr>
            <a:noAutofit/>
            <a:scene3d>
              <a:camera prst="isometricOffAxis1Right"/>
              <a:lightRig rig="flat" dir="tl">
                <a:rot lat="0" lon="0" rev="6600000"/>
              </a:lightRig>
            </a:scene3d>
            <a:sp3d extrusionH="25400" contourW="8890">
              <a:bevelT w="38100" h="31750"/>
              <a:contourClr>
                <a:schemeClr val="accent2">
                  <a:shade val="75000"/>
                </a:schemeClr>
              </a:contourClr>
            </a:sp3d>
          </a:bodyPr>
          <a:lstStyle/>
          <a:p>
            <a:r>
              <a:rPr lang="ru-RU" sz="8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onotype Corsiva" pitchFamily="66" charset="0"/>
              </a:rPr>
              <a:t>Желаю творческих успехов!</a:t>
            </a:r>
            <a:endParaRPr lang="ru-RU" sz="8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868346"/>
          </a:xfrm>
        </p:spPr>
        <p:style>
          <a:lnRef idx="3">
            <a:schemeClr val="lt1"/>
          </a:lnRef>
          <a:fillRef idx="1">
            <a:schemeClr val="accent6"/>
          </a:fillRef>
          <a:effectRef idx="1">
            <a:schemeClr val="accent6"/>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Используемые ресурсы</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TextBox 3"/>
          <p:cNvSpPr txBox="1"/>
          <p:nvPr/>
        </p:nvSpPr>
        <p:spPr>
          <a:xfrm>
            <a:off x="500034" y="1571612"/>
            <a:ext cx="8215370" cy="1631216"/>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en-US" sz="2000" b="1" dirty="0" smtClean="0"/>
              <a:t>Microsoft Office PowerPoint 2007 </a:t>
            </a:r>
            <a:endParaRPr lang="ru-RU" sz="2000" b="1" dirty="0" smtClean="0"/>
          </a:p>
          <a:p>
            <a:endParaRPr lang="ru-RU" sz="2000" b="1" dirty="0" smtClean="0"/>
          </a:p>
          <a:p>
            <a:r>
              <a:rPr lang="ru-RU" sz="2000" b="1" dirty="0" smtClean="0"/>
              <a:t>Справка </a:t>
            </a:r>
            <a:r>
              <a:rPr lang="en-US" sz="2000" b="1" dirty="0" smtClean="0"/>
              <a:t>PowerPoint</a:t>
            </a:r>
            <a:r>
              <a:rPr lang="ru-RU" sz="2000" b="1" dirty="0" smtClean="0"/>
              <a:t> </a:t>
            </a:r>
            <a:r>
              <a:rPr lang="en-US" sz="2000" b="1" dirty="0" err="1" smtClean="0"/>
              <a:t>приложения</a:t>
            </a:r>
            <a:r>
              <a:rPr lang="en-US" sz="2000" b="1" dirty="0" smtClean="0"/>
              <a:t> Microsoft Office PowerPoint 2007</a:t>
            </a:r>
          </a:p>
          <a:p>
            <a:endParaRPr lang="en-US" sz="2000" b="1" dirty="0" smtClean="0"/>
          </a:p>
          <a:p>
            <a:r>
              <a:rPr lang="ru-RU" sz="2000" b="1" dirty="0" smtClean="0"/>
              <a:t>Авторские </a:t>
            </a:r>
            <a:r>
              <a:rPr lang="ru-RU" sz="2000" b="1" dirty="0" err="1" smtClean="0"/>
              <a:t>скриншоты</a:t>
            </a:r>
            <a:endParaRPr lang="ru-RU" sz="2000" b="1" dirty="0"/>
          </a:p>
        </p:txBody>
      </p:sp>
      <p:sp>
        <p:nvSpPr>
          <p:cNvPr id="5" name="Нижний колонтитул 4"/>
          <p:cNvSpPr>
            <a:spLocks noGrp="1"/>
          </p:cNvSpPr>
          <p:nvPr>
            <p:ph type="ftr" sz="quarter" idx="11"/>
          </p:nvPr>
        </p:nvSpPr>
        <p:spPr>
          <a:xfrm>
            <a:off x="500034" y="6356350"/>
            <a:ext cx="7929618" cy="365125"/>
          </a:xfrm>
        </p:spPr>
        <p:txBody>
          <a:bodyPr/>
          <a:lstStyle/>
          <a:p>
            <a:r>
              <a:rPr lang="ru-RU" dirty="0" err="1" smtClean="0"/>
              <a:t>Жакулина</a:t>
            </a:r>
            <a:r>
              <a:rPr lang="ru-RU" dirty="0" smtClean="0"/>
              <a:t> Ирина Валентиновна, учитель начальных классов МОУ-ООШ № 23 г.Чапаевска Самарской области,   </a:t>
            </a:r>
          </a:p>
          <a:p>
            <a:r>
              <a:rPr lang="ru-RU" dirty="0" smtClean="0"/>
              <a:t>рук. ТГ «</a:t>
            </a:r>
            <a:r>
              <a:rPr lang="ru-RU" dirty="0" err="1" smtClean="0"/>
              <a:t>Началка</a:t>
            </a:r>
            <a:r>
              <a:rPr lang="ru-RU" dirty="0" smtClean="0"/>
              <a:t>» на сайте «</a:t>
            </a:r>
            <a:r>
              <a:rPr lang="ru-RU" dirty="0" err="1" smtClean="0"/>
              <a:t>Методисты.ру</a:t>
            </a:r>
            <a:r>
              <a:rPr lang="ru-RU" dirty="0" smtClean="0"/>
              <a:t>»</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TextBox 11"/>
          <p:cNvSpPr txBox="1"/>
          <p:nvPr/>
        </p:nvSpPr>
        <p:spPr>
          <a:xfrm>
            <a:off x="1857356" y="4143380"/>
            <a:ext cx="7000924" cy="2093655"/>
          </a:xfrm>
          <a:prstGeom prst="foldedCorner">
            <a:avLst/>
          </a:prstGeom>
          <a:solidFill>
            <a:schemeClr val="bg1">
              <a:lumMod val="95000"/>
            </a:schemeClr>
          </a:solidFill>
          <a:ln>
            <a:solidFill>
              <a:schemeClr val="bg1">
                <a:lumMod val="6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dirty="0" smtClean="0">
                <a:solidFill>
                  <a:srgbClr val="800000"/>
                </a:solidFill>
                <a:latin typeface="Arial" pitchFamily="34" charset="0"/>
                <a:cs typeface="Arial" pitchFamily="34" charset="0"/>
              </a:rPr>
              <a:t>Видеофрагменты и анимированные изображения формата GIF можно добавлять на слайды из файлового архива на компьютере, из организатора клипов (</a:t>
            </a:r>
            <a:r>
              <a:rPr lang="ru-RU" dirty="0" err="1" smtClean="0">
                <a:solidFill>
                  <a:srgbClr val="800000"/>
                </a:solidFill>
                <a:latin typeface="Arial" pitchFamily="34" charset="0"/>
                <a:cs typeface="Arial" pitchFamily="34" charset="0"/>
              </a:rPr>
              <a:t>Microsoft</a:t>
            </a:r>
            <a:r>
              <a:rPr lang="ru-RU" dirty="0" smtClean="0">
                <a:solidFill>
                  <a:srgbClr val="800000"/>
                </a:solidFill>
                <a:latin typeface="Arial" pitchFamily="34" charset="0"/>
                <a:cs typeface="Arial" pitchFamily="34" charset="0"/>
              </a:rPr>
              <a:t>), из Интернета или из локальной сети. Чтобы добавить в презентацию видеофрагмент или анимированное изображение формата GIF, вставьте его на отдельный слайд.</a:t>
            </a:r>
            <a:endParaRPr lang="ru-RU" dirty="0">
              <a:solidFill>
                <a:srgbClr val="800000"/>
              </a:solidFill>
              <a:latin typeface="Arial" pitchFamily="34" charset="0"/>
              <a:cs typeface="Arial" pitchFamily="34" charset="0"/>
            </a:endParaRPr>
          </a:p>
        </p:txBody>
      </p:sp>
      <p:pic>
        <p:nvPicPr>
          <p:cNvPr id="4" name="Рисунок 3" descr="Screenshot - 20.07_8.jpg"/>
          <p:cNvPicPr>
            <a:picLocks noChangeAspect="1"/>
          </p:cNvPicPr>
          <p:nvPr/>
        </p:nvPicPr>
        <p:blipFill>
          <a:blip r:embed="rId2" cstate="screen"/>
          <a:srcRect/>
          <a:stretch>
            <a:fillRect/>
          </a:stretch>
        </p:blipFill>
        <p:spPr>
          <a:xfrm>
            <a:off x="357158" y="1285860"/>
            <a:ext cx="1297285" cy="5357850"/>
          </a:xfrm>
          <a:prstGeom prst="rect">
            <a:avLst/>
          </a:prstGeom>
        </p:spPr>
      </p:pic>
      <p:sp>
        <p:nvSpPr>
          <p:cNvPr id="5" name="Стрелка вниз 4"/>
          <p:cNvSpPr/>
          <p:nvPr/>
        </p:nvSpPr>
        <p:spPr>
          <a:xfrm rot="9038747">
            <a:off x="1626225" y="3511540"/>
            <a:ext cx="232410" cy="714380"/>
          </a:xfrm>
          <a:prstGeom prst="down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857356" y="1357298"/>
            <a:ext cx="7000924" cy="1946731"/>
          </a:xfrm>
          <a:prstGeom prst="foldedCorner">
            <a:avLst/>
          </a:prstGeom>
          <a:solidFill>
            <a:schemeClr val="bg1">
              <a:lumMod val="95000"/>
            </a:schemeClr>
          </a:solidFill>
          <a:ln>
            <a:solidFill>
              <a:schemeClr val="bg1">
                <a:lumMod val="65000"/>
              </a:schemeClr>
            </a:solidFill>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dirty="0" smtClean="0">
                <a:solidFill>
                  <a:srgbClr val="800000"/>
                </a:solidFill>
                <a:latin typeface="Arial" pitchFamily="34" charset="0"/>
                <a:cs typeface="Arial" pitchFamily="34" charset="0"/>
              </a:rPr>
              <a:t>В отличие от изображений (рисунков) и звуковых файлов, файлы видеофрагментов всегда </a:t>
            </a:r>
            <a:r>
              <a:rPr lang="ru-RU" sz="2000" b="1" dirty="0" smtClean="0">
                <a:solidFill>
                  <a:srgbClr val="800000"/>
                </a:solidFill>
                <a:latin typeface="Arial" pitchFamily="34" charset="0"/>
                <a:cs typeface="Arial" pitchFamily="34" charset="0"/>
              </a:rPr>
              <a:t>связаны</a:t>
            </a:r>
            <a:r>
              <a:rPr lang="ru-RU" sz="2000" dirty="0" smtClean="0">
                <a:solidFill>
                  <a:srgbClr val="800000"/>
                </a:solidFill>
                <a:latin typeface="Arial" pitchFamily="34" charset="0"/>
                <a:cs typeface="Arial" pitchFamily="34" charset="0"/>
              </a:rPr>
              <a:t> с презентацией, а </a:t>
            </a:r>
            <a:r>
              <a:rPr lang="ru-RU" sz="2000" b="1" dirty="0" smtClean="0">
                <a:solidFill>
                  <a:srgbClr val="800000"/>
                </a:solidFill>
                <a:latin typeface="Arial" pitchFamily="34" charset="0"/>
                <a:cs typeface="Arial" pitchFamily="34" charset="0"/>
              </a:rPr>
              <a:t>не внедрены</a:t>
            </a:r>
            <a:r>
              <a:rPr lang="ru-RU" sz="2000" dirty="0" smtClean="0">
                <a:solidFill>
                  <a:srgbClr val="800000"/>
                </a:solidFill>
                <a:latin typeface="Arial" pitchFamily="34" charset="0"/>
                <a:cs typeface="Arial" pitchFamily="34" charset="0"/>
              </a:rPr>
              <a:t> в нее. При вставке связанного файла приложение </a:t>
            </a:r>
            <a:r>
              <a:rPr lang="ru-RU" sz="2000" dirty="0" err="1" smtClean="0">
                <a:solidFill>
                  <a:srgbClr val="800000"/>
                </a:solidFill>
                <a:latin typeface="Arial" pitchFamily="34" charset="0"/>
                <a:cs typeface="Arial" pitchFamily="34" charset="0"/>
              </a:rPr>
              <a:t>PowerPoint</a:t>
            </a:r>
            <a:r>
              <a:rPr lang="ru-RU" sz="2000" dirty="0" smtClean="0">
                <a:solidFill>
                  <a:srgbClr val="800000"/>
                </a:solidFill>
                <a:latin typeface="Arial" pitchFamily="34" charset="0"/>
                <a:cs typeface="Arial" pitchFamily="34" charset="0"/>
              </a:rPr>
              <a:t> создает на него ссылку.</a:t>
            </a:r>
            <a:endParaRPr lang="ru-RU" sz="2000"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Рисунок 3" descr="Screenshot - 19.07.jpg"/>
          <p:cNvPicPr>
            <a:picLocks noChangeAspect="1"/>
          </p:cNvPicPr>
          <p:nvPr/>
        </p:nvPicPr>
        <p:blipFill>
          <a:blip r:embed="rId2" cstate="screen"/>
          <a:stretch>
            <a:fillRect/>
          </a:stretch>
        </p:blipFill>
        <p:spPr>
          <a:xfrm>
            <a:off x="220372" y="2143116"/>
            <a:ext cx="5509286" cy="4470009"/>
          </a:xfrm>
          <a:prstGeom prst="rect">
            <a:avLst/>
          </a:prstGeom>
        </p:spPr>
      </p:pic>
      <p:sp>
        <p:nvSpPr>
          <p:cNvPr id="5" name="Выноска-облако 4"/>
          <p:cNvSpPr/>
          <p:nvPr/>
        </p:nvSpPr>
        <p:spPr>
          <a:xfrm>
            <a:off x="2643174" y="1285860"/>
            <a:ext cx="6286544" cy="2786082"/>
          </a:xfrm>
          <a:prstGeom prst="cloudCallout">
            <a:avLst>
              <a:gd name="adj1" fmla="val -72884"/>
              <a:gd name="adj2" fmla="val 41687"/>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tabLst>
                <a:tab pos="452438" algn="l"/>
              </a:tabLst>
            </a:pPr>
            <a:r>
              <a:rPr lang="ru-RU" sz="2000" dirty="0" smtClean="0">
                <a:solidFill>
                  <a:srgbClr val="800000"/>
                </a:solidFill>
                <a:latin typeface="Arial" pitchFamily="34" charset="0"/>
                <a:cs typeface="Arial" pitchFamily="34" charset="0"/>
              </a:rPr>
              <a:t>В области, в которой содержатся вкладки </a:t>
            </a:r>
            <a:r>
              <a:rPr lang="ru-RU" sz="2000" b="1" i="1" dirty="0" smtClean="0">
                <a:solidFill>
                  <a:srgbClr val="800000"/>
                </a:solidFill>
                <a:latin typeface="Arial" pitchFamily="34" charset="0"/>
                <a:cs typeface="Arial" pitchFamily="34" charset="0"/>
              </a:rPr>
              <a:t>«Структура» </a:t>
            </a:r>
            <a:r>
              <a:rPr lang="ru-RU" sz="2000" dirty="0" smtClean="0">
                <a:solidFill>
                  <a:srgbClr val="800000"/>
                </a:solidFill>
                <a:latin typeface="Arial" pitchFamily="34" charset="0"/>
                <a:cs typeface="Arial" pitchFamily="34" charset="0"/>
              </a:rPr>
              <a:t>и </a:t>
            </a:r>
            <a:r>
              <a:rPr lang="ru-RU" sz="2000" b="1" i="1" dirty="0" smtClean="0">
                <a:solidFill>
                  <a:srgbClr val="800000"/>
                </a:solidFill>
                <a:latin typeface="Arial" pitchFamily="34" charset="0"/>
                <a:cs typeface="Arial" pitchFamily="34" charset="0"/>
              </a:rPr>
              <a:t>«Слайды»</a:t>
            </a:r>
            <a:r>
              <a:rPr lang="ru-RU" sz="2000" dirty="0" smtClean="0">
                <a:solidFill>
                  <a:srgbClr val="800000"/>
                </a:solidFill>
                <a:latin typeface="Arial" pitchFamily="34" charset="0"/>
                <a:cs typeface="Arial" pitchFamily="34" charset="0"/>
              </a:rPr>
              <a:t>, щелкните вкладку </a:t>
            </a:r>
            <a:r>
              <a:rPr lang="ru-RU" sz="2000" b="1" dirty="0" smtClean="0">
                <a:solidFill>
                  <a:srgbClr val="800000"/>
                </a:solidFill>
                <a:latin typeface="Arial" pitchFamily="34" charset="0"/>
                <a:cs typeface="Arial" pitchFamily="34" charset="0"/>
              </a:rPr>
              <a:t>Слайды</a:t>
            </a:r>
            <a:r>
              <a:rPr lang="ru-RU" sz="2000" dirty="0" smtClean="0">
                <a:solidFill>
                  <a:srgbClr val="800000"/>
                </a:solidFill>
                <a:latin typeface="Arial" pitchFamily="34" charset="0"/>
                <a:cs typeface="Arial" pitchFamily="34" charset="0"/>
              </a:rPr>
              <a:t>. </a:t>
            </a:r>
            <a:r>
              <a:rPr lang="ru-RU" sz="2000" b="1" i="1" dirty="0" smtClean="0">
                <a:solidFill>
                  <a:srgbClr val="800000"/>
                </a:solidFill>
                <a:latin typeface="Arial" pitchFamily="34" charset="0"/>
                <a:cs typeface="Arial" pitchFamily="34" charset="0"/>
              </a:rPr>
              <a:t>Выберите</a:t>
            </a:r>
            <a:r>
              <a:rPr lang="ru-RU" sz="2000" i="1" dirty="0" smtClean="0">
                <a:solidFill>
                  <a:srgbClr val="800000"/>
                </a:solidFill>
                <a:latin typeface="Arial" pitchFamily="34" charset="0"/>
                <a:cs typeface="Arial" pitchFamily="34" charset="0"/>
              </a:rPr>
              <a:t> </a:t>
            </a:r>
            <a:r>
              <a:rPr lang="ru-RU" sz="2000" b="1" i="1" dirty="0" smtClean="0">
                <a:solidFill>
                  <a:srgbClr val="800000"/>
                </a:solidFill>
                <a:latin typeface="Arial" pitchFamily="34" charset="0"/>
                <a:cs typeface="Arial" pitchFamily="34" charset="0"/>
              </a:rPr>
              <a:t>слайд</a:t>
            </a:r>
            <a:r>
              <a:rPr lang="ru-RU" sz="2000" dirty="0" smtClean="0">
                <a:solidFill>
                  <a:srgbClr val="800000"/>
                </a:solidFill>
                <a:latin typeface="Arial" pitchFamily="34" charset="0"/>
                <a:cs typeface="Arial" pitchFamily="34" charset="0"/>
              </a:rPr>
              <a:t>, к которому требуется добавить видеофрагмент. </a:t>
            </a:r>
            <a:endParaRPr lang="ru-RU" sz="2000" dirty="0">
              <a:solidFill>
                <a:srgbClr val="800000"/>
              </a:solidFill>
            </a:endParaRPr>
          </a:p>
        </p:txBody>
      </p:sp>
      <p:grpSp>
        <p:nvGrpSpPr>
          <p:cNvPr id="19" name="Группа 18"/>
          <p:cNvGrpSpPr/>
          <p:nvPr/>
        </p:nvGrpSpPr>
        <p:grpSpPr>
          <a:xfrm>
            <a:off x="214282" y="3929066"/>
            <a:ext cx="928694" cy="714380"/>
            <a:chOff x="357158" y="3143248"/>
            <a:chExt cx="1000132" cy="857256"/>
          </a:xfrm>
        </p:grpSpPr>
        <p:cxnSp>
          <p:nvCxnSpPr>
            <p:cNvPr id="10" name="Прямая соединительная линия 9"/>
            <p:cNvCxnSpPr/>
            <p:nvPr/>
          </p:nvCxnSpPr>
          <p:spPr>
            <a:xfrm>
              <a:off x="357158" y="3143248"/>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1" name="Прямая соединительная линия 10"/>
            <p:cNvCxnSpPr/>
            <p:nvPr/>
          </p:nvCxnSpPr>
          <p:spPr>
            <a:xfrm>
              <a:off x="357158" y="4000504"/>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4" name="Прямая соединительная линия 13"/>
            <p:cNvCxnSpPr/>
            <p:nvPr/>
          </p:nvCxnSpPr>
          <p:spPr>
            <a:xfrm rot="5400000">
              <a:off x="-71470"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8" name="Прямая соединительная линия 17"/>
            <p:cNvCxnSpPr/>
            <p:nvPr/>
          </p:nvCxnSpPr>
          <p:spPr>
            <a:xfrm rot="5400000">
              <a:off x="928662"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Рисунок 3" descr="Screenshot - 19.07_2.jpg"/>
          <p:cNvPicPr>
            <a:picLocks noChangeAspect="1"/>
          </p:cNvPicPr>
          <p:nvPr/>
        </p:nvPicPr>
        <p:blipFill>
          <a:blip r:embed="rId2" cstate="screen"/>
          <a:stretch>
            <a:fillRect/>
          </a:stretch>
        </p:blipFill>
        <p:spPr>
          <a:xfrm>
            <a:off x="214282" y="4000504"/>
            <a:ext cx="8751469" cy="1012094"/>
          </a:xfrm>
          <a:prstGeom prst="rect">
            <a:avLst/>
          </a:prstGeom>
        </p:spPr>
      </p:pic>
      <p:sp>
        <p:nvSpPr>
          <p:cNvPr id="5" name="Выноска-облако 4"/>
          <p:cNvSpPr/>
          <p:nvPr/>
        </p:nvSpPr>
        <p:spPr>
          <a:xfrm>
            <a:off x="500034" y="1428736"/>
            <a:ext cx="6786610" cy="2214578"/>
          </a:xfrm>
          <a:prstGeom prst="cloudCallout">
            <a:avLst>
              <a:gd name="adj1" fmla="val 58462"/>
              <a:gd name="adj2" fmla="val 71584"/>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dirty="0" smtClean="0">
                <a:solidFill>
                  <a:srgbClr val="800000"/>
                </a:solidFill>
                <a:latin typeface="Arial" pitchFamily="34" charset="0"/>
                <a:cs typeface="Arial" pitchFamily="34" charset="0"/>
              </a:rPr>
              <a:t>На вкладке </a:t>
            </a:r>
            <a:r>
              <a:rPr lang="ru-RU" sz="2000" b="1" dirty="0" smtClean="0">
                <a:solidFill>
                  <a:srgbClr val="800000"/>
                </a:solidFill>
                <a:latin typeface="Arial" pitchFamily="34" charset="0"/>
                <a:cs typeface="Arial" pitchFamily="34" charset="0"/>
              </a:rPr>
              <a:t>Вставка</a:t>
            </a:r>
            <a:r>
              <a:rPr lang="ru-RU" sz="2000" dirty="0" smtClean="0">
                <a:solidFill>
                  <a:srgbClr val="800000"/>
                </a:solidFill>
                <a:latin typeface="Arial" pitchFamily="34" charset="0"/>
                <a:cs typeface="Arial" pitchFamily="34" charset="0"/>
              </a:rPr>
              <a:t> в группе </a:t>
            </a:r>
            <a:r>
              <a:rPr lang="ru-RU" sz="2000" b="1" dirty="0" smtClean="0">
                <a:solidFill>
                  <a:srgbClr val="800000"/>
                </a:solidFill>
                <a:latin typeface="Arial" pitchFamily="34" charset="0"/>
                <a:cs typeface="Arial" pitchFamily="34" charset="0"/>
              </a:rPr>
              <a:t>Клипы мультимедиа</a:t>
            </a:r>
            <a:r>
              <a:rPr lang="ru-RU" sz="2000" dirty="0" smtClean="0">
                <a:solidFill>
                  <a:srgbClr val="800000"/>
                </a:solidFill>
                <a:latin typeface="Arial" pitchFamily="34" charset="0"/>
                <a:cs typeface="Arial" pitchFamily="34" charset="0"/>
              </a:rPr>
              <a:t> выберите команду </a:t>
            </a:r>
            <a:r>
              <a:rPr lang="ru-RU" sz="2000" b="1" dirty="0" smtClean="0">
                <a:solidFill>
                  <a:srgbClr val="800000"/>
                </a:solidFill>
                <a:latin typeface="Arial" pitchFamily="34" charset="0"/>
                <a:cs typeface="Arial" pitchFamily="34" charset="0"/>
              </a:rPr>
              <a:t>Фильм </a:t>
            </a:r>
            <a:r>
              <a:rPr lang="ru-RU" sz="2000" dirty="0" smtClean="0">
                <a:solidFill>
                  <a:srgbClr val="800000"/>
                </a:solidFill>
                <a:latin typeface="Arial" pitchFamily="34" charset="0"/>
                <a:cs typeface="Arial" pitchFamily="34" charset="0"/>
              </a:rPr>
              <a:t>и</a:t>
            </a:r>
            <a:r>
              <a:rPr lang="ru-RU" sz="2000" b="1" dirty="0" smtClean="0">
                <a:solidFill>
                  <a:srgbClr val="800000"/>
                </a:solidFill>
                <a:latin typeface="Arial" pitchFamily="34" charset="0"/>
                <a:cs typeface="Arial" pitchFamily="34" charset="0"/>
              </a:rPr>
              <a:t> </a:t>
            </a:r>
            <a:r>
              <a:rPr lang="ru-RU" sz="2000" dirty="0" smtClean="0">
                <a:solidFill>
                  <a:srgbClr val="800000"/>
                </a:solidFill>
                <a:latin typeface="Arial" pitchFamily="34" charset="0"/>
                <a:cs typeface="Arial" pitchFamily="34" charset="0"/>
              </a:rPr>
              <a:t>щелкните стрелку</a:t>
            </a:r>
          </a:p>
          <a:p>
            <a:pPr algn="ctr"/>
            <a:endParaRPr lang="ru-RU" sz="2000" dirty="0">
              <a:latin typeface="Arial" pitchFamily="34" charset="0"/>
              <a:cs typeface="Arial" pitchFamily="34" charset="0"/>
            </a:endParaRPr>
          </a:p>
        </p:txBody>
      </p:sp>
      <p:grpSp>
        <p:nvGrpSpPr>
          <p:cNvPr id="7" name="Группа 6"/>
          <p:cNvGrpSpPr/>
          <p:nvPr/>
        </p:nvGrpSpPr>
        <p:grpSpPr>
          <a:xfrm>
            <a:off x="7858148" y="4143380"/>
            <a:ext cx="785818" cy="785818"/>
            <a:chOff x="357158" y="3143248"/>
            <a:chExt cx="1000132" cy="857256"/>
          </a:xfrm>
        </p:grpSpPr>
        <p:cxnSp>
          <p:nvCxnSpPr>
            <p:cNvPr id="8" name="Прямая соединительная линия 7"/>
            <p:cNvCxnSpPr/>
            <p:nvPr/>
          </p:nvCxnSpPr>
          <p:spPr>
            <a:xfrm>
              <a:off x="357158" y="3143248"/>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9" name="Прямая соединительная линия 8"/>
            <p:cNvCxnSpPr/>
            <p:nvPr/>
          </p:nvCxnSpPr>
          <p:spPr>
            <a:xfrm>
              <a:off x="357158" y="4000504"/>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0" name="Прямая соединительная линия 9"/>
            <p:cNvCxnSpPr/>
            <p:nvPr/>
          </p:nvCxnSpPr>
          <p:spPr>
            <a:xfrm rot="5400000">
              <a:off x="-71470"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1" name="Прямая соединительная линия 10"/>
            <p:cNvCxnSpPr/>
            <p:nvPr/>
          </p:nvCxnSpPr>
          <p:spPr>
            <a:xfrm rot="5400000">
              <a:off x="928662"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2" name="Рисунок 11" descr="Screenshot - 19.07_3.jpg"/>
          <p:cNvPicPr>
            <a:picLocks noChangeAspect="1"/>
          </p:cNvPicPr>
          <p:nvPr/>
        </p:nvPicPr>
        <p:blipFill>
          <a:blip r:embed="rId2" cstate="screen"/>
          <a:stretch>
            <a:fillRect/>
          </a:stretch>
        </p:blipFill>
        <p:spPr>
          <a:xfrm>
            <a:off x="2214545" y="3897858"/>
            <a:ext cx="4583105" cy="2134117"/>
          </a:xfrm>
          <a:prstGeom prst="rect">
            <a:avLst/>
          </a:prstGeom>
        </p:spPr>
      </p:pic>
      <p:sp>
        <p:nvSpPr>
          <p:cNvPr id="5" name="Выноска-облако 4"/>
          <p:cNvSpPr/>
          <p:nvPr/>
        </p:nvSpPr>
        <p:spPr>
          <a:xfrm>
            <a:off x="285720" y="1500174"/>
            <a:ext cx="6643734" cy="1857388"/>
          </a:xfrm>
          <a:prstGeom prst="cloudCallout">
            <a:avLst>
              <a:gd name="adj1" fmla="val 36886"/>
              <a:gd name="adj2" fmla="val 127379"/>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b="1" dirty="0" smtClean="0">
                <a:solidFill>
                  <a:srgbClr val="800000"/>
                </a:solidFill>
                <a:latin typeface="Arial" pitchFamily="34" charset="0"/>
                <a:cs typeface="Arial" pitchFamily="34" charset="0"/>
              </a:rPr>
              <a:t>Выполните одно из следующих действий</a:t>
            </a:r>
            <a:r>
              <a:rPr lang="en-US" sz="2000" b="1" dirty="0" smtClean="0">
                <a:solidFill>
                  <a:srgbClr val="800000"/>
                </a:solidFill>
                <a:latin typeface="Arial" pitchFamily="34" charset="0"/>
                <a:cs typeface="Arial" pitchFamily="34" charset="0"/>
              </a:rPr>
              <a:t>:</a:t>
            </a:r>
            <a:endParaRPr lang="ru-RU" sz="2000" b="1" dirty="0">
              <a:solidFill>
                <a:srgbClr val="800000"/>
              </a:solidFill>
              <a:latin typeface="Arial" pitchFamily="34" charset="0"/>
              <a:cs typeface="Arial" pitchFamily="34" charset="0"/>
            </a:endParaRPr>
          </a:p>
        </p:txBody>
      </p:sp>
      <p:sp>
        <p:nvSpPr>
          <p:cNvPr id="13" name="TextBox 12"/>
          <p:cNvSpPr txBox="1"/>
          <p:nvPr/>
        </p:nvSpPr>
        <p:spPr>
          <a:xfrm>
            <a:off x="6929454" y="4572008"/>
            <a:ext cx="714380" cy="144655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8800" b="1" dirty="0" smtClean="0">
                <a:ln w="11430"/>
                <a:solidFill>
                  <a:srgbClr val="C00000"/>
                </a:solidFill>
                <a:effectLst>
                  <a:outerShdw blurRad="50800" dist="39000" dir="5460000" algn="tl">
                    <a:srgbClr val="000000">
                      <a:alpha val="38000"/>
                    </a:srgbClr>
                  </a:outerShdw>
                </a:effectLst>
                <a:latin typeface="Arial" pitchFamily="34" charset="0"/>
                <a:cs typeface="Arial" pitchFamily="34" charset="0"/>
              </a:rPr>
              <a:t>?</a:t>
            </a:r>
            <a:endParaRPr lang="ru-RU" sz="8800" b="1" dirty="0">
              <a:ln w="11430"/>
              <a:solidFill>
                <a:srgbClr val="C00000"/>
              </a:solidFill>
              <a:effectLst>
                <a:outerShdw blurRad="50800" dist="39000" dir="5460000" algn="tl">
                  <a:srgbClr val="000000">
                    <a:alpha val="38000"/>
                  </a:srgbClr>
                </a:outerShdw>
              </a:effectLst>
              <a:latin typeface="Arial" pitchFamily="34" charset="0"/>
              <a:cs typeface="Arial" pitchFamily="34" charset="0"/>
            </a:endParaRPr>
          </a:p>
        </p:txBody>
      </p:sp>
      <p:grpSp>
        <p:nvGrpSpPr>
          <p:cNvPr id="14" name="Группа 13"/>
          <p:cNvGrpSpPr/>
          <p:nvPr/>
        </p:nvGrpSpPr>
        <p:grpSpPr>
          <a:xfrm>
            <a:off x="3000364" y="5000636"/>
            <a:ext cx="2571768" cy="571504"/>
            <a:chOff x="357158" y="3143248"/>
            <a:chExt cx="1000132" cy="857256"/>
          </a:xfrm>
        </p:grpSpPr>
        <p:cxnSp>
          <p:nvCxnSpPr>
            <p:cNvPr id="15" name="Прямая соединительная линия 14"/>
            <p:cNvCxnSpPr/>
            <p:nvPr/>
          </p:nvCxnSpPr>
          <p:spPr>
            <a:xfrm>
              <a:off x="357158" y="3143248"/>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6" name="Прямая соединительная линия 15"/>
            <p:cNvCxnSpPr/>
            <p:nvPr/>
          </p:nvCxnSpPr>
          <p:spPr>
            <a:xfrm>
              <a:off x="357158" y="4000504"/>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7" name="Прямая соединительная линия 16"/>
            <p:cNvCxnSpPr/>
            <p:nvPr/>
          </p:nvCxnSpPr>
          <p:spPr>
            <a:xfrm rot="5400000">
              <a:off x="-71470"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8" name="Прямая соединительная линия 17"/>
            <p:cNvCxnSpPr/>
            <p:nvPr/>
          </p:nvCxnSpPr>
          <p:spPr>
            <a:xfrm rot="5400000">
              <a:off x="928662"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a:t>
            </a:r>
            <a:r>
              <a:rPr lang="ru-RU"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видеофрагментп</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2" name="Рисунок 11" descr="Screenshot - 19.07_3.jpg"/>
          <p:cNvPicPr>
            <a:picLocks noChangeAspect="1"/>
          </p:cNvPicPr>
          <p:nvPr/>
        </p:nvPicPr>
        <p:blipFill>
          <a:blip r:embed="rId2" cstate="screen"/>
          <a:stretch>
            <a:fillRect/>
          </a:stretch>
        </p:blipFill>
        <p:spPr>
          <a:xfrm>
            <a:off x="285720" y="4357694"/>
            <a:ext cx="3714775" cy="1729780"/>
          </a:xfrm>
          <a:prstGeom prst="rect">
            <a:avLst/>
          </a:prstGeom>
        </p:spPr>
      </p:pic>
      <p:sp>
        <p:nvSpPr>
          <p:cNvPr id="5" name="Выноска-облако 4"/>
          <p:cNvSpPr/>
          <p:nvPr/>
        </p:nvSpPr>
        <p:spPr>
          <a:xfrm>
            <a:off x="142844" y="1214422"/>
            <a:ext cx="5000660" cy="3143272"/>
          </a:xfrm>
          <a:prstGeom prst="cloudCallout">
            <a:avLst>
              <a:gd name="adj1" fmla="val 10742"/>
              <a:gd name="adj2" fmla="val 79135"/>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000" dirty="0" smtClean="0">
                <a:solidFill>
                  <a:srgbClr val="800000"/>
                </a:solidFill>
                <a:latin typeface="Arial" pitchFamily="34" charset="0"/>
                <a:cs typeface="Arial" pitchFamily="34" charset="0"/>
              </a:rPr>
              <a:t>Если выбрали вариант </a:t>
            </a:r>
            <a:r>
              <a:rPr lang="ru-RU" sz="2000" b="1" dirty="0" smtClean="0">
                <a:solidFill>
                  <a:srgbClr val="800000"/>
                </a:solidFill>
                <a:latin typeface="Arial" pitchFamily="34" charset="0"/>
                <a:cs typeface="Arial" pitchFamily="34" charset="0"/>
              </a:rPr>
              <a:t>Фильм из файла</a:t>
            </a:r>
            <a:r>
              <a:rPr lang="ru-RU" sz="2000" dirty="0" smtClean="0">
                <a:solidFill>
                  <a:srgbClr val="800000"/>
                </a:solidFill>
                <a:latin typeface="Arial" pitchFamily="34" charset="0"/>
                <a:cs typeface="Arial" pitchFamily="34" charset="0"/>
              </a:rPr>
              <a:t>, укажите папку, в которой находится файл и дважды щелкните файл, который следует добавить</a:t>
            </a:r>
            <a:endParaRPr lang="ru-RU" sz="2000" b="1" dirty="0">
              <a:solidFill>
                <a:srgbClr val="800000"/>
              </a:solidFill>
              <a:latin typeface="Arial" pitchFamily="34" charset="0"/>
              <a:cs typeface="Arial" pitchFamily="34" charset="0"/>
            </a:endParaRPr>
          </a:p>
        </p:txBody>
      </p:sp>
      <p:grpSp>
        <p:nvGrpSpPr>
          <p:cNvPr id="3" name="Группа 13"/>
          <p:cNvGrpSpPr/>
          <p:nvPr/>
        </p:nvGrpSpPr>
        <p:grpSpPr>
          <a:xfrm>
            <a:off x="571472" y="5357826"/>
            <a:ext cx="3357586" cy="285752"/>
            <a:chOff x="357158" y="3143248"/>
            <a:chExt cx="1000132" cy="857256"/>
          </a:xfrm>
        </p:grpSpPr>
        <p:cxnSp>
          <p:nvCxnSpPr>
            <p:cNvPr id="15" name="Прямая соединительная линия 14"/>
            <p:cNvCxnSpPr/>
            <p:nvPr/>
          </p:nvCxnSpPr>
          <p:spPr>
            <a:xfrm>
              <a:off x="357158" y="3143248"/>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6" name="Прямая соединительная линия 15"/>
            <p:cNvCxnSpPr/>
            <p:nvPr/>
          </p:nvCxnSpPr>
          <p:spPr>
            <a:xfrm>
              <a:off x="357158" y="4000504"/>
              <a:ext cx="1000132"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7" name="Прямая соединительная линия 16"/>
            <p:cNvCxnSpPr/>
            <p:nvPr/>
          </p:nvCxnSpPr>
          <p:spPr>
            <a:xfrm rot="5400000">
              <a:off x="-71470"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cxnSp>
          <p:nvCxnSpPr>
            <p:cNvPr id="18" name="Прямая соединительная линия 17"/>
            <p:cNvCxnSpPr/>
            <p:nvPr/>
          </p:nvCxnSpPr>
          <p:spPr>
            <a:xfrm rot="5400000">
              <a:off x="928662" y="3571876"/>
              <a:ext cx="857256" cy="0"/>
            </a:xfrm>
            <a:prstGeom prst="line">
              <a:avLst/>
            </a:prstGeom>
            <a:ln w="57150"/>
          </p:spPr>
          <p:style>
            <a:lnRef idx="3">
              <a:schemeClr val="accent2"/>
            </a:lnRef>
            <a:fillRef idx="0">
              <a:schemeClr val="accent2"/>
            </a:fillRef>
            <a:effectRef idx="2">
              <a:schemeClr val="accent2"/>
            </a:effectRef>
            <a:fontRef idx="minor">
              <a:schemeClr val="tx1"/>
            </a:fontRef>
          </p:style>
        </p:cxnSp>
      </p:grpSp>
      <p:pic>
        <p:nvPicPr>
          <p:cNvPr id="11" name="Рисунок 10" descr="Screenshot - 19.07_4.jpg"/>
          <p:cNvPicPr>
            <a:picLocks noChangeAspect="1"/>
          </p:cNvPicPr>
          <p:nvPr/>
        </p:nvPicPr>
        <p:blipFill>
          <a:blip r:embed="rId3" cstate="screen"/>
          <a:stretch>
            <a:fillRect/>
          </a:stretch>
        </p:blipFill>
        <p:spPr>
          <a:xfrm>
            <a:off x="5214942" y="1357298"/>
            <a:ext cx="3766833" cy="3000396"/>
          </a:xfrm>
          <a:prstGeom prst="rect">
            <a:avLst/>
          </a:prstGeom>
        </p:spPr>
      </p:pic>
      <p:sp>
        <p:nvSpPr>
          <p:cNvPr id="14" name="Стрелка вправо с вырезом 13"/>
          <p:cNvSpPr/>
          <p:nvPr/>
        </p:nvSpPr>
        <p:spPr>
          <a:xfrm rot="19624140">
            <a:off x="3848194" y="4178656"/>
            <a:ext cx="1282872" cy="344487"/>
          </a:xfrm>
          <a:prstGeom prst="notchedRightArrow">
            <a:avLst/>
          </a:prstGeom>
          <a:solidFill>
            <a:srgbClr val="C0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кругленный прямоугольник 18"/>
          <p:cNvSpPr/>
          <p:nvPr/>
        </p:nvSpPr>
        <p:spPr>
          <a:xfrm>
            <a:off x="4357686" y="4643446"/>
            <a:ext cx="4643470" cy="1857388"/>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just"/>
            <a:r>
              <a:rPr lang="ru-RU" sz="2800" b="1" dirty="0" smtClean="0">
                <a:solidFill>
                  <a:srgbClr val="C00000"/>
                </a:solidFill>
              </a:rPr>
              <a:t>! </a:t>
            </a:r>
            <a:r>
              <a:rPr lang="ru-RU" b="1" dirty="0" smtClean="0">
                <a:solidFill>
                  <a:srgbClr val="800000"/>
                </a:solidFill>
              </a:rPr>
              <a:t>Чтобы избежать возможных проблем со ссылками, рекомендуется перед добавлением в презентацию видео файлов скопировать эти файлы в папку, в которой находится презентация, и вставлять их из этой папки.</a:t>
            </a:r>
            <a:endParaRPr lang="ru-RU" b="1" dirty="0">
              <a:solidFill>
                <a:srgbClr val="8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3" name="Рисунок 12" descr="Screenshot - 19.07_5.jpg"/>
          <p:cNvPicPr>
            <a:picLocks noChangeAspect="1"/>
          </p:cNvPicPr>
          <p:nvPr/>
        </p:nvPicPr>
        <p:blipFill>
          <a:blip r:embed="rId2" cstate="screen"/>
          <a:stretch>
            <a:fillRect/>
          </a:stretch>
        </p:blipFill>
        <p:spPr>
          <a:xfrm>
            <a:off x="5429256" y="3786190"/>
            <a:ext cx="3429024" cy="2797811"/>
          </a:xfrm>
          <a:prstGeom prst="rect">
            <a:avLst/>
          </a:prstGeom>
        </p:spPr>
      </p:pic>
      <p:sp>
        <p:nvSpPr>
          <p:cNvPr id="5" name="Выноска-облако 4"/>
          <p:cNvSpPr/>
          <p:nvPr/>
        </p:nvSpPr>
        <p:spPr>
          <a:xfrm>
            <a:off x="142844" y="1214422"/>
            <a:ext cx="6572296" cy="2714644"/>
          </a:xfrm>
          <a:prstGeom prst="cloudCallout">
            <a:avLst>
              <a:gd name="adj1" fmla="val 80282"/>
              <a:gd name="adj2" fmla="val 43357"/>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ru-RU" sz="2000" dirty="0" smtClean="0">
                <a:solidFill>
                  <a:srgbClr val="800000"/>
                </a:solidFill>
                <a:latin typeface="Arial" pitchFamily="34" charset="0"/>
                <a:cs typeface="Arial" pitchFamily="34" charset="0"/>
              </a:rPr>
              <a:t>Если выбрали вариант </a:t>
            </a:r>
            <a:r>
              <a:rPr lang="ru-RU" sz="2000" b="1" dirty="0" smtClean="0">
                <a:solidFill>
                  <a:srgbClr val="800000"/>
                </a:solidFill>
                <a:latin typeface="Arial" pitchFamily="34" charset="0"/>
                <a:cs typeface="Arial" pitchFamily="34" charset="0"/>
              </a:rPr>
              <a:t>Фильм из организатора клипов</a:t>
            </a:r>
            <a:r>
              <a:rPr lang="ru-RU" sz="2000" dirty="0" smtClean="0">
                <a:solidFill>
                  <a:srgbClr val="800000"/>
                </a:solidFill>
                <a:latin typeface="Arial" pitchFamily="34" charset="0"/>
                <a:cs typeface="Arial" pitchFamily="34" charset="0"/>
              </a:rPr>
              <a:t>, с помощью полосы прокрутки в области задач </a:t>
            </a:r>
            <a:r>
              <a:rPr lang="ru-RU" sz="2000" b="1" dirty="0" smtClean="0">
                <a:solidFill>
                  <a:srgbClr val="800000"/>
                </a:solidFill>
                <a:latin typeface="Arial" pitchFamily="34" charset="0"/>
                <a:cs typeface="Arial" pitchFamily="34" charset="0"/>
              </a:rPr>
              <a:t>Клип</a:t>
            </a:r>
            <a:r>
              <a:rPr lang="ru-RU" sz="2000" dirty="0" smtClean="0">
                <a:solidFill>
                  <a:srgbClr val="800000"/>
                </a:solidFill>
                <a:latin typeface="Arial" pitchFamily="34" charset="0"/>
                <a:cs typeface="Arial" pitchFamily="34" charset="0"/>
              </a:rPr>
              <a:t> найдите клип, который следует добавить в презентацию, и щелкните его. </a:t>
            </a:r>
            <a:endParaRPr lang="ru-RU" sz="2000" dirty="0">
              <a:solidFill>
                <a:srgbClr val="800000"/>
              </a:solidFill>
              <a:latin typeface="Arial" pitchFamily="34" charset="0"/>
              <a:cs typeface="Arial" pitchFamily="34" charset="0"/>
            </a:endParaRPr>
          </a:p>
        </p:txBody>
      </p:sp>
      <p:sp>
        <p:nvSpPr>
          <p:cNvPr id="25" name="Скругленный прямоугольник 24"/>
          <p:cNvSpPr/>
          <p:nvPr/>
        </p:nvSpPr>
        <p:spPr>
          <a:xfrm>
            <a:off x="285720" y="4286256"/>
            <a:ext cx="4643470" cy="2071702"/>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just"/>
            <a:r>
              <a:rPr lang="ru-RU" sz="2800" b="1" dirty="0" smtClean="0">
                <a:solidFill>
                  <a:srgbClr val="C00000"/>
                </a:solidFill>
              </a:rPr>
              <a:t>! </a:t>
            </a:r>
            <a:r>
              <a:rPr lang="ru-RU" sz="1600" dirty="0" smtClean="0">
                <a:solidFill>
                  <a:srgbClr val="800000"/>
                </a:solidFill>
                <a:latin typeface="Arial" pitchFamily="34" charset="0"/>
                <a:cs typeface="Arial" pitchFamily="34" charset="0"/>
              </a:rPr>
              <a:t>Перед добавлением клипа в презентацию его можно предварительно просмотреть. В области задач </a:t>
            </a:r>
            <a:r>
              <a:rPr lang="ru-RU" sz="1600" b="1" dirty="0" smtClean="0">
                <a:solidFill>
                  <a:srgbClr val="800000"/>
                </a:solidFill>
                <a:latin typeface="Arial" pitchFamily="34" charset="0"/>
                <a:cs typeface="Arial" pitchFamily="34" charset="0"/>
              </a:rPr>
              <a:t>Клип</a:t>
            </a:r>
            <a:r>
              <a:rPr lang="ru-RU" sz="1600" dirty="0" smtClean="0">
                <a:solidFill>
                  <a:srgbClr val="800000"/>
                </a:solidFill>
                <a:latin typeface="Arial" pitchFamily="34" charset="0"/>
                <a:cs typeface="Arial" pitchFamily="34" charset="0"/>
              </a:rPr>
              <a:t> в поле </a:t>
            </a:r>
            <a:r>
              <a:rPr lang="ru-RU" sz="1600" b="1" dirty="0" smtClean="0">
                <a:solidFill>
                  <a:srgbClr val="800000"/>
                </a:solidFill>
                <a:latin typeface="Arial" pitchFamily="34" charset="0"/>
                <a:cs typeface="Arial" pitchFamily="34" charset="0"/>
              </a:rPr>
              <a:t>Результаты</a:t>
            </a:r>
            <a:r>
              <a:rPr lang="ru-RU" sz="1600" dirty="0" smtClean="0">
                <a:solidFill>
                  <a:srgbClr val="800000"/>
                </a:solidFill>
                <a:latin typeface="Arial" pitchFamily="34" charset="0"/>
                <a:cs typeface="Arial" pitchFamily="34" charset="0"/>
              </a:rPr>
              <a:t>, в котором перечислены доступные клипы, наведите указатель мыши на эскиз клипа, щелкните отобразившуюся стрелку и выберите </a:t>
            </a:r>
            <a:r>
              <a:rPr lang="ru-RU" sz="1600" b="1" dirty="0" smtClean="0">
                <a:solidFill>
                  <a:srgbClr val="800000"/>
                </a:solidFill>
                <a:latin typeface="Arial" pitchFamily="34" charset="0"/>
                <a:cs typeface="Arial" pitchFamily="34" charset="0"/>
              </a:rPr>
              <a:t>Просмотр и свойства</a:t>
            </a:r>
            <a:r>
              <a:rPr lang="ru-RU" sz="1600" dirty="0" smtClean="0">
                <a:solidFill>
                  <a:srgbClr val="800000"/>
                </a:solidFill>
                <a:latin typeface="Arial" pitchFamily="34" charset="0"/>
                <a:cs typeface="Arial" pitchFamily="34" charset="0"/>
              </a:rPr>
              <a:t>.</a:t>
            </a:r>
            <a:endParaRPr lang="ru-RU" sz="1600" b="1" dirty="0">
              <a:solidFill>
                <a:srgbClr val="80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Выноска-облако 4"/>
          <p:cNvSpPr/>
          <p:nvPr/>
        </p:nvSpPr>
        <p:spPr>
          <a:xfrm>
            <a:off x="142844" y="1357298"/>
            <a:ext cx="7572428" cy="3071834"/>
          </a:xfrm>
          <a:prstGeom prst="cloudCallout">
            <a:avLst>
              <a:gd name="adj1" fmla="val 61795"/>
              <a:gd name="adj2" fmla="val 56944"/>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rgbClr val="800000"/>
                </a:solidFill>
                <a:latin typeface="Arial" pitchFamily="34" charset="0"/>
                <a:cs typeface="Arial" pitchFamily="34" charset="0"/>
              </a:rPr>
              <a:t>Не зависимо от выбранного варианта при вставке видеофрагмента на экран выводится запрос с предложением указать, как следует начинать воспроизведение фильма — автоматически (</a:t>
            </a:r>
            <a:r>
              <a:rPr lang="ru-RU" sz="2000" b="1" dirty="0" smtClean="0">
                <a:solidFill>
                  <a:srgbClr val="800000"/>
                </a:solidFill>
                <a:latin typeface="Arial" pitchFamily="34" charset="0"/>
                <a:cs typeface="Arial" pitchFamily="34" charset="0"/>
              </a:rPr>
              <a:t>Автоматически</a:t>
            </a:r>
            <a:r>
              <a:rPr lang="ru-RU" sz="2000" dirty="0" smtClean="0">
                <a:solidFill>
                  <a:srgbClr val="800000"/>
                </a:solidFill>
                <a:latin typeface="Arial" pitchFamily="34" charset="0"/>
                <a:cs typeface="Arial" pitchFamily="34" charset="0"/>
              </a:rPr>
              <a:t>) или по щелчку мыши (</a:t>
            </a:r>
            <a:r>
              <a:rPr lang="ru-RU" sz="2000" b="1" dirty="0" smtClean="0">
                <a:solidFill>
                  <a:srgbClr val="800000"/>
                </a:solidFill>
                <a:latin typeface="Arial" pitchFamily="34" charset="0"/>
                <a:cs typeface="Arial" pitchFamily="34" charset="0"/>
              </a:rPr>
              <a:t>По щелчку</a:t>
            </a:r>
            <a:r>
              <a:rPr lang="ru-RU" sz="2000" dirty="0" smtClean="0">
                <a:solidFill>
                  <a:srgbClr val="800000"/>
                </a:solidFill>
                <a:latin typeface="Arial" pitchFamily="34" charset="0"/>
                <a:cs typeface="Arial" pitchFamily="34" charset="0"/>
              </a:rPr>
              <a:t>).</a:t>
            </a:r>
            <a:endParaRPr lang="ru-RU" sz="2000" dirty="0">
              <a:solidFill>
                <a:srgbClr val="800000"/>
              </a:solidFill>
              <a:latin typeface="Arial" pitchFamily="34" charset="0"/>
              <a:cs typeface="Arial" pitchFamily="34" charset="0"/>
            </a:endParaRPr>
          </a:p>
        </p:txBody>
      </p:sp>
      <p:sp>
        <p:nvSpPr>
          <p:cNvPr id="12" name="Заголовок 1"/>
          <p:cNvSpPr>
            <a:spLocks noGrp="1"/>
          </p:cNvSpPr>
          <p:nvPr>
            <p:ph type="title"/>
          </p:nvPr>
        </p:nvSpPr>
        <p:spPr>
          <a:xfrm>
            <a:off x="457200" y="274638"/>
            <a:ext cx="8229600" cy="868346"/>
          </a:xfrm>
        </p:spPr>
        <p:style>
          <a:lnRef idx="2">
            <a:schemeClr val="accent6"/>
          </a:lnRef>
          <a:fillRef idx="1">
            <a:schemeClr val="lt1"/>
          </a:fillRef>
          <a:effectRef idx="0">
            <a:schemeClr val="accent6"/>
          </a:effectRef>
          <a:fontRef idx="minor">
            <a:schemeClr val="dk1"/>
          </a:fontRef>
        </p:style>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r>
              <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Добавление видеофрагмента</a:t>
            </a:r>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16" name="Рисунок 15" descr="Screenshot - 19.07_7.jpg"/>
          <p:cNvPicPr>
            <a:picLocks noChangeAspect="1"/>
          </p:cNvPicPr>
          <p:nvPr/>
        </p:nvPicPr>
        <p:blipFill>
          <a:blip r:embed="rId2" cstate="screen"/>
          <a:stretch>
            <a:fillRect/>
          </a:stretch>
        </p:blipFill>
        <p:spPr>
          <a:xfrm>
            <a:off x="4000496" y="4809922"/>
            <a:ext cx="4779039" cy="1805414"/>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TotalTime>
  <Words>1104</Words>
  <Application>Microsoft Office PowerPoint</Application>
  <PresentationFormat>Экран (4:3)</PresentationFormat>
  <Paragraphs>76</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Добавление видеофрагментов и их воспроизведение в ходе презентации PowerPoint 2007</vt:lpstr>
      <vt:lpstr>Видеофрагменты и анимированные изображения формата GIF </vt:lpstr>
      <vt:lpstr>Добавление видеофрагмента</vt:lpstr>
      <vt:lpstr>Добавление видеофрагмента</vt:lpstr>
      <vt:lpstr>Добавление видеофрагмента</vt:lpstr>
      <vt:lpstr>Добавление видеофрагмента</vt:lpstr>
      <vt:lpstr>Добавление видеофрагментп</vt:lpstr>
      <vt:lpstr>Добавление видеофрагмента</vt:lpstr>
      <vt:lpstr>Добавление видеофрагмента</vt:lpstr>
      <vt:lpstr>Добавление видеофрагмента</vt:lpstr>
      <vt:lpstr>Добавление видеофрагмента</vt:lpstr>
      <vt:lpstr>Добавление видеофрагмента</vt:lpstr>
      <vt:lpstr>Добавление видеофрагмента</vt:lpstr>
      <vt:lpstr>Добавление видеофрагмента</vt:lpstr>
      <vt:lpstr>Добавление видеофрагмента</vt:lpstr>
      <vt:lpstr>Слайд 16</vt:lpstr>
      <vt:lpstr>Предварительный просмотр</vt:lpstr>
      <vt:lpstr>Параметры видеофрагмента</vt:lpstr>
      <vt:lpstr>Параметры видеофрагмента</vt:lpstr>
      <vt:lpstr>Параметры видеофрагмента</vt:lpstr>
      <vt:lpstr>Воспроизведение видеофрагмента</vt:lpstr>
      <vt:lpstr>Воспроизведение видеофрагмента во время показа нескольких слайдов</vt:lpstr>
      <vt:lpstr>Перемещение презентации с видео файлом</vt:lpstr>
      <vt:lpstr>Перемещение презентации с видео файлом</vt:lpstr>
      <vt:lpstr>Желаю творческих успехов!</vt:lpstr>
      <vt:lpstr>Используемые 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metodist</dc:creator>
  <cp:lastModifiedBy>metodist</cp:lastModifiedBy>
  <cp:revision>106</cp:revision>
  <dcterms:created xsi:type="dcterms:W3CDTF">2010-07-18T21:28:59Z</dcterms:created>
  <dcterms:modified xsi:type="dcterms:W3CDTF">2010-07-20T02:04:21Z</dcterms:modified>
</cp:coreProperties>
</file>