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0%D0%B3%D0%B0%D0%BD%D1%96%D0%B7%D0%B0%D1%86%D1%96%D1%8F_%D0%9E%D0%B1'%D1%94%D0%B4%D0%BD%D0%B0%D0%BD%D0%B8%D1%85_%D0%9D%D0%B0%D1%86%D1%96%D0%B9#cite_note-1" TargetMode="External"/><Relationship Id="rId2" Type="http://schemas.openxmlformats.org/officeDocument/2006/relationships/hyperlink" Target="http://uk.wikipedia.org/wiki/%D0%93%D0%B5%D0%BD%D0%B5%D1%80%D0%B0%D0%BB%D1%8C%D0%BD%D0%B0_%D0%90%D1%81%D0%B0%D0%BC%D0%B1%D0%BB%D0%B5%D1%8F_%D0%9E%D0%9E%D0%9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658986" cy="1993235"/>
          </a:xfrm>
        </p:spPr>
        <p:txBody>
          <a:bodyPr>
            <a:normAutofit/>
          </a:bodyPr>
          <a:lstStyle/>
          <a:p>
            <a:r>
              <a:rPr lang="uk-UA" b="1" dirty="0" smtClean="0"/>
              <a:t>Організація Об'єднаних </a:t>
            </a:r>
            <a:r>
              <a:rPr lang="uk-UA" b="1" dirty="0"/>
              <a:t>Націй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6093296"/>
            <a:ext cx="1790328" cy="20024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Intel\Desktop\h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928934"/>
            <a:ext cx="9804760" cy="2765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648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8229600" cy="5472648"/>
          </a:xfrm>
        </p:spPr>
        <p:txBody>
          <a:bodyPr/>
          <a:lstStyle/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sz="4800"/>
              <a:t> </a:t>
            </a:r>
            <a:r>
              <a:rPr lang="uk-UA" sz="4800" smtClean="0"/>
              <a:t>              Дякую </a:t>
            </a:r>
            <a:r>
              <a:rPr lang="uk-UA" sz="4800" dirty="0" smtClean="0"/>
              <a:t>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34434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856984" cy="49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/>
              <a:t>Організа́ція Об'є́днаних На́цій</a:t>
            </a:r>
            <a:r>
              <a:rPr lang="vi-VN" sz="3200" dirty="0"/>
              <a:t> (ООН) — </a:t>
            </a:r>
            <a:r>
              <a:rPr lang="uk-UA" sz="3200" dirty="0" smtClean="0"/>
              <a:t>міжнародна організація</a:t>
            </a:r>
            <a:r>
              <a:rPr lang="vi-VN" sz="3200" dirty="0" smtClean="0"/>
              <a:t>, </a:t>
            </a:r>
            <a:r>
              <a:rPr lang="vi-VN" sz="3200" dirty="0"/>
              <a:t>заснована </a:t>
            </a:r>
            <a:r>
              <a:rPr lang="uk-UA" sz="3200" dirty="0" smtClean="0"/>
              <a:t>24 жовтня 1945</a:t>
            </a:r>
            <a:r>
              <a:rPr lang="vi-VN" sz="3200" dirty="0" smtClean="0"/>
              <a:t> </a:t>
            </a:r>
            <a:r>
              <a:rPr lang="vi-VN" sz="3200" dirty="0"/>
              <a:t>на конференції у </a:t>
            </a:r>
            <a:r>
              <a:rPr lang="uk-UA" sz="3200" dirty="0" smtClean="0"/>
              <a:t>Сан-Франциско</a:t>
            </a:r>
            <a:r>
              <a:rPr lang="vi-VN" sz="3200" dirty="0" smtClean="0"/>
              <a:t> </a:t>
            </a:r>
            <a:r>
              <a:rPr lang="vi-VN" sz="3200" dirty="0"/>
              <a:t>на підставі Хартії Об'єднаних Націй. Декларованою метою діяльності організації є підтримання і зміцнення </a:t>
            </a:r>
            <a:r>
              <a:rPr lang="uk-UA" sz="3200" dirty="0" smtClean="0"/>
              <a:t>миру</a:t>
            </a:r>
            <a:r>
              <a:rPr lang="vi-VN" sz="3200" dirty="0" smtClean="0"/>
              <a:t> </a:t>
            </a:r>
            <a:r>
              <a:rPr lang="vi-VN" sz="3200" dirty="0"/>
              <a:t>і міжнародної безпеки та розвиток співробітництва між державами світу.</a:t>
            </a:r>
            <a:endParaRPr lang="ru-RU" sz="3200" dirty="0"/>
          </a:p>
        </p:txBody>
      </p:sp>
      <p:pic>
        <p:nvPicPr>
          <p:cNvPr id="1026" name="Picture 2" descr="C:\Documents and Settings\User\Рабочий стол\1322240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528"/>
            <a:ext cx="3241518" cy="2451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1348124081_m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9528"/>
            <a:ext cx="3369692" cy="2457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1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9847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err="1"/>
              <a:t>Головні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 ООН</a:t>
            </a:r>
            <a:r>
              <a:rPr lang="ru-RU" sz="2800" dirty="0"/>
              <a:t>: </a:t>
            </a:r>
            <a:r>
              <a:rPr lang="ru-RU" sz="2800" dirty="0" err="1" smtClean="0"/>
              <a:t>Генеральна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2" tooltip="Генеральна Асамблея ООН"/>
              </a:rPr>
              <a:t> </a:t>
            </a:r>
            <a:r>
              <a:rPr lang="ru-RU" sz="2800" dirty="0" err="1" smtClean="0"/>
              <a:t>Асамблея</a:t>
            </a:r>
            <a:r>
              <a:rPr lang="ru-RU" sz="2800" dirty="0" smtClean="0"/>
              <a:t>(ГА</a:t>
            </a:r>
            <a:r>
              <a:rPr lang="ru-RU" sz="2800" dirty="0"/>
              <a:t>), </a:t>
            </a:r>
            <a:r>
              <a:rPr lang="ru-RU" sz="2800" dirty="0" smtClean="0"/>
              <a:t>Рада </a:t>
            </a:r>
            <a:r>
              <a:rPr lang="ru-RU" sz="2800" dirty="0" err="1" smtClean="0"/>
              <a:t>Безпеки</a:t>
            </a:r>
            <a:r>
              <a:rPr lang="ru-RU" sz="2800" dirty="0" smtClean="0"/>
              <a:t>(РБ</a:t>
            </a:r>
            <a:r>
              <a:rPr lang="ru-RU" sz="2800" dirty="0"/>
              <a:t>), </a:t>
            </a:r>
            <a:r>
              <a:rPr lang="ru-RU" sz="2800" dirty="0" err="1" smtClean="0"/>
              <a:t>Секретаріат</a:t>
            </a:r>
            <a:r>
              <a:rPr lang="ru-RU" sz="2800" dirty="0" smtClean="0"/>
              <a:t> (</a:t>
            </a:r>
            <a:r>
              <a:rPr lang="ru-RU" sz="2800" dirty="0" err="1" smtClean="0"/>
              <a:t>генеральний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секретар</a:t>
            </a:r>
            <a:r>
              <a:rPr lang="ru-RU" sz="2800" dirty="0" smtClean="0"/>
              <a:t> </a:t>
            </a:r>
            <a:r>
              <a:rPr lang="ru-RU" sz="2800" dirty="0" err="1"/>
              <a:t>обирається</a:t>
            </a:r>
            <a:r>
              <a:rPr lang="ru-RU" sz="2800" dirty="0"/>
              <a:t> Генеральною </a:t>
            </a:r>
            <a:r>
              <a:rPr lang="ru-RU" sz="2800" dirty="0" err="1"/>
              <a:t>Асамблеєю</a:t>
            </a:r>
            <a:r>
              <a:rPr lang="ru-RU" sz="2800" dirty="0"/>
              <a:t> за </a:t>
            </a:r>
            <a:r>
              <a:rPr lang="ru-RU" sz="2800" dirty="0" err="1"/>
              <a:t>рекомендацією</a:t>
            </a:r>
            <a:r>
              <a:rPr lang="ru-RU" sz="2800" dirty="0"/>
              <a:t> Ради </a:t>
            </a:r>
            <a:r>
              <a:rPr lang="ru-RU" sz="2800" dirty="0" err="1"/>
              <a:t>Безпеки</a:t>
            </a:r>
            <a:r>
              <a:rPr lang="ru-RU" sz="2800" dirty="0"/>
              <a:t> на 5 </a:t>
            </a:r>
            <a:r>
              <a:rPr lang="ru-RU" sz="2800" dirty="0" err="1"/>
              <a:t>років</a:t>
            </a:r>
            <a:r>
              <a:rPr lang="ru-RU" sz="2800" dirty="0"/>
              <a:t>), </a:t>
            </a:r>
            <a:r>
              <a:rPr lang="ru-RU" sz="2800" dirty="0" err="1" smtClean="0"/>
              <a:t>Міжнародний</a:t>
            </a:r>
            <a:r>
              <a:rPr lang="ru-RU" sz="2800" dirty="0" smtClean="0"/>
              <a:t> Суд, </a:t>
            </a:r>
            <a:r>
              <a:rPr lang="ru-RU" sz="2800" dirty="0" err="1" smtClean="0"/>
              <a:t>Економічна</a:t>
            </a:r>
            <a:r>
              <a:rPr lang="ru-RU" sz="2800" dirty="0" smtClean="0"/>
              <a:t> і </a:t>
            </a:r>
            <a:r>
              <a:rPr lang="ru-RU" sz="2800" dirty="0" err="1" smtClean="0"/>
              <a:t>соціальна</a:t>
            </a:r>
            <a:r>
              <a:rPr lang="ru-RU" sz="2800" dirty="0" smtClean="0"/>
              <a:t> рада; Рада з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; </a:t>
            </a:r>
            <a:r>
              <a:rPr lang="ru-RU" sz="2800" dirty="0"/>
              <a:t>штаб-квартира </a:t>
            </a:r>
            <a:r>
              <a:rPr lang="ru-RU" sz="2800" dirty="0" err="1"/>
              <a:t>розташована</a:t>
            </a:r>
            <a:r>
              <a:rPr lang="ru-RU" sz="2800" dirty="0"/>
              <a:t> у </a:t>
            </a:r>
            <a:r>
              <a:rPr lang="ru-RU" sz="2800" dirty="0" smtClean="0"/>
              <a:t>Нью-Йорку.</a:t>
            </a:r>
          </a:p>
          <a:p>
            <a:pPr marL="0" indent="0">
              <a:buNone/>
            </a:pPr>
            <a:r>
              <a:rPr lang="ru-RU" sz="2800" dirty="0"/>
              <a:t>Члени-</a:t>
            </a:r>
            <a:r>
              <a:rPr lang="ru-RU" sz="2800" dirty="0" err="1"/>
              <a:t>засновники</a:t>
            </a:r>
            <a:r>
              <a:rPr lang="ru-RU" sz="2800" dirty="0"/>
              <a:t> — 51 держава (в т. ч.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). </a:t>
            </a:r>
            <a:r>
              <a:rPr lang="ru-RU" sz="2800" dirty="0"/>
              <a:t>Станом на 1998 </a:t>
            </a:r>
            <a:r>
              <a:rPr lang="ru-RU" sz="2800" dirty="0" err="1"/>
              <a:t>рік</a:t>
            </a:r>
            <a:r>
              <a:rPr lang="ru-RU" sz="2800" dirty="0"/>
              <a:t> ООН </a:t>
            </a:r>
            <a:r>
              <a:rPr lang="ru-RU" sz="2800" dirty="0" err="1"/>
              <a:t>нараховувала</a:t>
            </a:r>
            <a:r>
              <a:rPr lang="ru-RU" sz="2800" dirty="0"/>
              <a:t> 185 держав-</a:t>
            </a:r>
            <a:r>
              <a:rPr lang="ru-RU" sz="2800" dirty="0" err="1"/>
              <a:t>членів</a:t>
            </a:r>
            <a:r>
              <a:rPr lang="ru-RU" sz="2800" dirty="0"/>
              <a:t>. З 14 </a:t>
            </a:r>
            <a:r>
              <a:rPr lang="ru-RU" sz="2800" dirty="0" err="1"/>
              <a:t>липня</a:t>
            </a:r>
            <a:r>
              <a:rPr lang="ru-RU" sz="2800" dirty="0"/>
              <a:t> 2011 року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smtClean="0"/>
              <a:t>193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 члени</a:t>
            </a:r>
            <a:r>
              <a:rPr lang="ru-RU" sz="2800" baseline="30000" dirty="0" smtClean="0">
                <a:hlinkClick r:id="rId3"/>
              </a:rPr>
              <a:t>]</a:t>
            </a:r>
            <a:r>
              <a:rPr lang="ru-RU" sz="2800" dirty="0" smtClean="0"/>
              <a:t>. </a:t>
            </a:r>
            <a:r>
              <a:rPr lang="ru-RU" sz="2800" dirty="0" err="1"/>
              <a:t>Західна</a:t>
            </a:r>
            <a:r>
              <a:rPr lang="ru-RU" sz="2800" dirty="0"/>
              <a:t> Сахара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маленькі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 не </a:t>
            </a:r>
            <a:r>
              <a:rPr lang="ru-RU" sz="2800" dirty="0" err="1"/>
              <a:t>приєднались</a:t>
            </a:r>
            <a:r>
              <a:rPr lang="ru-RU" sz="2800" dirty="0"/>
              <a:t> до ООН через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 smtClean="0"/>
              <a:t>невизнання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err="1" smtClean="0"/>
              <a:t>Організація</a:t>
            </a:r>
            <a:r>
              <a:rPr lang="ru-RU" sz="2800" dirty="0" smtClean="0"/>
              <a:t> </a:t>
            </a:r>
            <a:r>
              <a:rPr lang="ru-RU" sz="2800" dirty="0" err="1"/>
              <a:t>фінансується</a:t>
            </a:r>
            <a:r>
              <a:rPr lang="ru-RU" sz="2800" dirty="0"/>
              <a:t> з </a:t>
            </a:r>
            <a:r>
              <a:rPr lang="ru-RU" sz="2800" dirty="0" err="1"/>
              <a:t>обов'язкових</a:t>
            </a:r>
            <a:r>
              <a:rPr lang="ru-RU" sz="2800" dirty="0"/>
              <a:t> та </a:t>
            </a:r>
            <a:r>
              <a:rPr lang="ru-RU" sz="2800" dirty="0" err="1"/>
              <a:t>добровільних</a:t>
            </a:r>
            <a:r>
              <a:rPr lang="ru-RU" sz="2800" dirty="0"/>
              <a:t> </a:t>
            </a:r>
            <a:r>
              <a:rPr lang="ru-RU" sz="2800" dirty="0" err="1"/>
              <a:t>внесків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своїх</a:t>
            </a:r>
            <a:r>
              <a:rPr lang="ru-RU" sz="2800" dirty="0"/>
              <a:t> держав-</a:t>
            </a:r>
            <a:r>
              <a:rPr lang="ru-RU" sz="2800" dirty="0" err="1"/>
              <a:t>членів</a:t>
            </a:r>
            <a:r>
              <a:rPr lang="ru-RU" sz="2800" dirty="0"/>
              <a:t>, і </a:t>
            </a:r>
            <a:r>
              <a:rPr lang="ru-RU" sz="2800" dirty="0" err="1"/>
              <a:t>користується</a:t>
            </a:r>
            <a:r>
              <a:rPr lang="ru-RU" sz="2800" dirty="0"/>
              <a:t> </a:t>
            </a:r>
            <a:r>
              <a:rPr lang="ru-RU" sz="2800" dirty="0" err="1"/>
              <a:t>шістьма</a:t>
            </a:r>
            <a:r>
              <a:rPr lang="ru-RU" sz="2800" dirty="0"/>
              <a:t> </a:t>
            </a:r>
            <a:r>
              <a:rPr lang="ru-RU" sz="2800" dirty="0" err="1"/>
              <a:t>офіційними</a:t>
            </a:r>
            <a:r>
              <a:rPr lang="ru-RU" sz="2800" dirty="0"/>
              <a:t> </a:t>
            </a:r>
            <a:r>
              <a:rPr lang="ru-RU" sz="2800" dirty="0" err="1"/>
              <a:t>мовами</a:t>
            </a:r>
            <a:r>
              <a:rPr lang="ru-RU" sz="2800" dirty="0"/>
              <a:t>: </a:t>
            </a:r>
            <a:r>
              <a:rPr lang="ru-RU" sz="2800" dirty="0" err="1" smtClean="0"/>
              <a:t>арабська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китайська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англійська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французька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російська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 smtClean="0"/>
              <a:t>іспанська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016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3007">
            <a:off x="307769" y="-416674"/>
            <a:ext cx="5064953" cy="1695631"/>
          </a:xfrm>
        </p:spPr>
        <p:txBody>
          <a:bodyPr>
            <a:normAutofit/>
          </a:bodyPr>
          <a:lstStyle/>
          <a:p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невдалих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та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 smtClean="0"/>
              <a:t>Ліги-Націй</a:t>
            </a:r>
            <a:r>
              <a:rPr lang="ru-RU" dirty="0" smtClean="0"/>
              <a:t> (1919–1946</a:t>
            </a:r>
            <a:r>
              <a:rPr lang="ru-RU" dirty="0"/>
              <a:t>),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не </a:t>
            </a:r>
            <a:r>
              <a:rPr lang="ru-RU" dirty="0" err="1"/>
              <a:t>приєднувалися</a:t>
            </a:r>
            <a:r>
              <a:rPr lang="ru-RU" dirty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Америки, </a:t>
            </a:r>
            <a:r>
              <a:rPr lang="ru-RU" dirty="0"/>
              <a:t>в </a:t>
            </a:r>
            <a:r>
              <a:rPr lang="ru-RU" dirty="0" smtClean="0"/>
              <a:t>1945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миру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Франклін</a:t>
            </a:r>
            <a:r>
              <a:rPr lang="ru-RU" dirty="0" smtClean="0"/>
              <a:t> Д. Рузвельт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» як </a:t>
            </a:r>
            <a:r>
              <a:rPr lang="ru-RU" dirty="0" err="1"/>
              <a:t>термін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союзних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січня</a:t>
            </a:r>
            <a:r>
              <a:rPr lang="ru-RU" dirty="0" smtClean="0"/>
              <a:t> 1945 року.</a:t>
            </a:r>
          </a:p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з </a:t>
            </a:r>
            <a:r>
              <a:rPr lang="ru-RU" dirty="0" smtClean="0"/>
              <a:t>24 </a:t>
            </a:r>
            <a:r>
              <a:rPr lang="ru-RU" dirty="0" err="1" smtClean="0"/>
              <a:t>жовтня</a:t>
            </a:r>
            <a:r>
              <a:rPr lang="ru-RU" dirty="0" smtClean="0"/>
              <a:t> 1945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ратифікації</a:t>
            </a:r>
            <a:r>
              <a:rPr lang="ru-RU" dirty="0"/>
              <a:t> Статуту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постійними</a:t>
            </a:r>
            <a:r>
              <a:rPr lang="ru-RU" dirty="0"/>
              <a:t> членами Ради </a:t>
            </a:r>
            <a:r>
              <a:rPr lang="ru-RU" dirty="0" err="1"/>
              <a:t>Безпеки</a:t>
            </a:r>
            <a:r>
              <a:rPr lang="ru-RU" dirty="0"/>
              <a:t> — </a:t>
            </a:r>
            <a:r>
              <a:rPr lang="ru-RU" dirty="0" err="1" smtClean="0"/>
              <a:t>Францією</a:t>
            </a:r>
            <a:r>
              <a:rPr lang="ru-RU" dirty="0" smtClean="0"/>
              <a:t>, </a:t>
            </a:r>
            <a:r>
              <a:rPr lang="ru-RU" dirty="0" err="1" smtClean="0"/>
              <a:t>Республікою</a:t>
            </a:r>
            <a:r>
              <a:rPr lang="ru-RU" dirty="0" smtClean="0"/>
              <a:t> Китай, СРСР, </a:t>
            </a:r>
            <a:r>
              <a:rPr lang="ru-RU" dirty="0" err="1" smtClean="0"/>
              <a:t>Великобританією</a:t>
            </a:r>
            <a:r>
              <a:rPr lang="ru-RU" dirty="0" smtClean="0"/>
              <a:t> і </a:t>
            </a:r>
            <a:r>
              <a:rPr lang="ru-RU" dirty="0" err="1"/>
              <a:t>Сполученими</a:t>
            </a:r>
            <a:r>
              <a:rPr lang="ru-RU" dirty="0"/>
              <a:t> Штатами і </a:t>
            </a:r>
            <a:r>
              <a:rPr lang="ru-RU" dirty="0" err="1"/>
              <a:t>більшістю</a:t>
            </a:r>
            <a:r>
              <a:rPr lang="ru-RU" dirty="0"/>
              <a:t> — 46 </a:t>
            </a:r>
            <a:r>
              <a:rPr lang="ru-RU" dirty="0" err="1"/>
              <a:t>іншими</a:t>
            </a:r>
            <a:r>
              <a:rPr lang="ru-RU" dirty="0"/>
              <a:t> сторонами,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-статут. </a:t>
            </a:r>
          </a:p>
        </p:txBody>
      </p:sp>
      <p:pic>
        <p:nvPicPr>
          <p:cNvPr id="2050" name="Picture 2" descr="C:\Documents and Settings\User\Рабочий стол\PHO-10Jul06-236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168352" cy="2092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unflag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5067"/>
            <a:ext cx="2517089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OB-FB342_jaglan_G_20091209163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000" y="4653136"/>
            <a:ext cx="3135431" cy="209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64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Структура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Об'єднаних</a:t>
            </a:r>
            <a:r>
              <a:rPr lang="ru-RU" b="1" dirty="0"/>
              <a:t> </a:t>
            </a:r>
            <a:r>
              <a:rPr lang="ru-RU" b="1" dirty="0" err="1"/>
              <a:t>Націй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472607"/>
          </a:xfrm>
        </p:spPr>
        <p:txBody>
          <a:bodyPr/>
          <a:lstStyle/>
          <a:p>
            <a:r>
              <a:rPr lang="ru-RU" dirty="0"/>
              <a:t>Структурно </a:t>
            </a:r>
            <a:r>
              <a:rPr lang="ru-RU" dirty="0" smtClean="0"/>
              <a:t>ООН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раніше</a:t>
            </a:r>
            <a:r>
              <a:rPr lang="ru-RU" dirty="0"/>
              <a:t> шести — Зала Ради ООН </a:t>
            </a:r>
            <a:r>
              <a:rPr lang="ru-RU" dirty="0" err="1"/>
              <a:t>призупинила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у 1994 </a:t>
            </a:r>
            <a:r>
              <a:rPr lang="ru-RU" dirty="0" err="1"/>
              <a:t>році</a:t>
            </a:r>
            <a:r>
              <a:rPr lang="ru-RU" dirty="0"/>
              <a:t>):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ООН, Ради </a:t>
            </a:r>
            <a:r>
              <a:rPr lang="ru-RU" dirty="0" err="1" smtClean="0"/>
              <a:t>Безпеки</a:t>
            </a:r>
            <a:r>
              <a:rPr lang="ru-RU" dirty="0" smtClean="0"/>
              <a:t> ООН, </a:t>
            </a:r>
            <a:r>
              <a:rPr lang="ru-RU" dirty="0" err="1" smtClean="0"/>
              <a:t>Економічної</a:t>
            </a:r>
            <a:r>
              <a:rPr lang="ru-RU" dirty="0" smtClean="0"/>
              <a:t> і </a:t>
            </a:r>
            <a:r>
              <a:rPr lang="ru-RU" dirty="0" err="1" smtClean="0"/>
              <a:t>Соціальної</a:t>
            </a:r>
            <a:r>
              <a:rPr lang="ru-RU" dirty="0" smtClean="0"/>
              <a:t> Ради ООН, </a:t>
            </a:r>
            <a:r>
              <a:rPr lang="ru-RU" dirty="0" err="1" smtClean="0"/>
              <a:t>Секретаріану</a:t>
            </a:r>
            <a:r>
              <a:rPr lang="ru-RU" dirty="0" smtClean="0"/>
              <a:t> ООН і </a:t>
            </a:r>
            <a:r>
              <a:rPr lang="ru-RU" dirty="0" err="1" smtClean="0"/>
              <a:t>Міжнародного</a:t>
            </a:r>
            <a:r>
              <a:rPr lang="ru-RU" dirty="0" smtClean="0"/>
              <a:t> Суду </a:t>
            </a:r>
            <a:r>
              <a:rPr lang="ru-RU" dirty="0" err="1" smtClean="0"/>
              <a:t>юстицій</a:t>
            </a:r>
            <a:r>
              <a:rPr lang="ru-RU" dirty="0" smtClean="0"/>
              <a:t> ООН.</a:t>
            </a:r>
          </a:p>
          <a:p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міжурядових</a:t>
            </a:r>
            <a:r>
              <a:rPr lang="ru-RU" dirty="0"/>
              <a:t> </a:t>
            </a:r>
            <a:r>
              <a:rPr lang="ru-RU" dirty="0" err="1"/>
              <a:t>нарадах</a:t>
            </a:r>
            <a:r>
              <a:rPr lang="ru-RU" dirty="0"/>
              <a:t> і документах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арабська</a:t>
            </a:r>
            <a:r>
              <a:rPr lang="ru-RU" dirty="0"/>
              <a:t>, </a:t>
            </a:r>
            <a:r>
              <a:rPr lang="ru-RU" dirty="0" err="1"/>
              <a:t>китайська</a:t>
            </a:r>
            <a:r>
              <a:rPr lang="ru-RU" dirty="0"/>
              <a:t>, </a:t>
            </a:r>
            <a:r>
              <a:rPr lang="ru-RU" dirty="0" err="1"/>
              <a:t>англійська</a:t>
            </a:r>
            <a:r>
              <a:rPr lang="ru-RU" dirty="0"/>
              <a:t>, </a:t>
            </a:r>
            <a:r>
              <a:rPr lang="ru-RU" dirty="0" err="1"/>
              <a:t>французька</a:t>
            </a:r>
            <a:r>
              <a:rPr lang="ru-RU" dirty="0"/>
              <a:t>, </a:t>
            </a:r>
            <a:r>
              <a:rPr lang="ru-RU" dirty="0" err="1"/>
              <a:t>російська</a:t>
            </a:r>
            <a:r>
              <a:rPr lang="ru-RU" dirty="0"/>
              <a:t> та </a:t>
            </a:r>
            <a:r>
              <a:rPr lang="ru-RU" dirty="0" err="1"/>
              <a:t>іспанська</a:t>
            </a:r>
            <a:r>
              <a:rPr lang="ru-RU" dirty="0"/>
              <a:t>, у той час як </a:t>
            </a:r>
            <a:r>
              <a:rPr lang="ru-RU" dirty="0" err="1"/>
              <a:t>Секретаріат</a:t>
            </a:r>
            <a:r>
              <a:rPr lang="ru-RU" dirty="0"/>
              <a:t> ООН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 — </a:t>
            </a:r>
            <a:r>
              <a:rPr lang="ru-RU" dirty="0" err="1"/>
              <a:t>англійську</a:t>
            </a:r>
            <a:r>
              <a:rPr lang="ru-RU" dirty="0"/>
              <a:t> та </a:t>
            </a:r>
            <a:r>
              <a:rPr lang="ru-RU" dirty="0" err="1"/>
              <a:t>французьку</a:t>
            </a:r>
            <a:r>
              <a:rPr lang="ru-RU" dirty="0"/>
              <a:t>.</a:t>
            </a:r>
          </a:p>
        </p:txBody>
      </p:sp>
      <p:pic>
        <p:nvPicPr>
          <p:cNvPr id="3075" name="Picture 3" descr="C:\Documents and Settings\User\Рабочий стол\demografia_tsn-ua-(page-picture-larg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11359" cy="257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1320978436_un39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769443" cy="2009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zem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174638" cy="2176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54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"/>
            <a:ext cx="9252520" cy="1268759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Спеціалізовані</a:t>
            </a:r>
            <a:r>
              <a:rPr lang="ru-RU" sz="3200" b="1" dirty="0"/>
              <a:t> установи та </a:t>
            </a:r>
            <a:r>
              <a:rPr lang="ru-RU" sz="3200" b="1" dirty="0" err="1"/>
              <a:t>підрозділи</a:t>
            </a:r>
            <a:r>
              <a:rPr lang="ru-RU" sz="3200" b="1" dirty="0"/>
              <a:t> ООН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3"/>
          </a:xfrm>
        </p:spPr>
        <p:txBody>
          <a:bodyPr>
            <a:normAutofit/>
          </a:bodyPr>
          <a:lstStyle/>
          <a:p>
            <a:r>
              <a:rPr lang="ru-RU" dirty="0" smtClean="0"/>
              <a:t>Статут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ООН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установи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 smtClean="0"/>
              <a:t>.</a:t>
            </a:r>
          </a:p>
          <a:p>
            <a:r>
              <a:rPr lang="ru-RU" dirty="0"/>
              <a:t>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і агентств ООН,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та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різноманітну</a:t>
            </a:r>
            <a:r>
              <a:rPr lang="ru-RU" dirty="0"/>
              <a:t> роботу з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 і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Світовий</a:t>
            </a:r>
            <a:r>
              <a:rPr lang="ru-RU" dirty="0" smtClean="0"/>
              <a:t> Банк і </a:t>
            </a:r>
            <a:r>
              <a:rPr lang="ru-RU" dirty="0" err="1" smtClean="0"/>
              <a:t>Всесвітня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здоров*я.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ці</a:t>
            </a:r>
            <a:r>
              <a:rPr lang="ru-RU" dirty="0"/>
              <a:t> установи, ООН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гуманітарної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</p:txBody>
      </p:sp>
      <p:pic>
        <p:nvPicPr>
          <p:cNvPr id="4098" name="Picture 2" descr="C:\Documents and Settings\User\Рабочий стол\news_20130711042459_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9858"/>
            <a:ext cx="3832655" cy="28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n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6166"/>
            <a:ext cx="4330911" cy="32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322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Членство в ООН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Членами ООН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миролюбні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на себе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дотримуватися</a:t>
            </a:r>
            <a:r>
              <a:rPr lang="ru-RU" sz="2400" dirty="0"/>
              <a:t> статуту і, на думку ООН, </a:t>
            </a:r>
            <a:r>
              <a:rPr lang="ru-RU" sz="2400" dirty="0" err="1"/>
              <a:t>можуть</a:t>
            </a:r>
            <a:r>
              <a:rPr lang="ru-RU" sz="2400" dirty="0"/>
              <a:t> і </a:t>
            </a:r>
            <a:r>
              <a:rPr lang="ru-RU" sz="2400" dirty="0" err="1"/>
              <a:t>прагнуть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.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приймає</a:t>
            </a:r>
            <a:r>
              <a:rPr lang="ru-RU" sz="2400" dirty="0"/>
              <a:t> </a:t>
            </a:r>
            <a:r>
              <a:rPr lang="ru-RU" sz="2400" dirty="0" err="1"/>
              <a:t>Генеральна</a:t>
            </a:r>
            <a:r>
              <a:rPr lang="ru-RU" sz="2400" dirty="0"/>
              <a:t> </a:t>
            </a:r>
            <a:r>
              <a:rPr lang="ru-RU" sz="2400" dirty="0" err="1"/>
              <a:t>Асамблея</a:t>
            </a:r>
            <a:r>
              <a:rPr lang="ru-RU" sz="2400" dirty="0"/>
              <a:t> за </a:t>
            </a:r>
            <a:r>
              <a:rPr lang="ru-RU" sz="2400" dirty="0" err="1"/>
              <a:t>рекомендацією</a:t>
            </a:r>
            <a:r>
              <a:rPr lang="ru-RU" sz="2400" dirty="0"/>
              <a:t> Ради </a:t>
            </a:r>
            <a:r>
              <a:rPr lang="ru-RU" sz="2400" dirty="0" err="1"/>
              <a:t>Безпеки</a:t>
            </a:r>
            <a:r>
              <a:rPr lang="ru-RU" dirty="0"/>
              <a:t>.</a:t>
            </a:r>
          </a:p>
        </p:txBody>
      </p:sp>
      <p:pic>
        <p:nvPicPr>
          <p:cNvPr id="5122" name="Picture 2" descr="C:\Documents and Settings\User\Рабочий стол\756090f4a6_163635_1336221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7150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unflag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985"/>
            <a:ext cx="2961456" cy="44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45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Фінансування</a:t>
            </a:r>
            <a:r>
              <a:rPr lang="ru-RU" b="1" dirty="0"/>
              <a:t> ООН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7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Розрахунок</a:t>
            </a:r>
            <a:r>
              <a:rPr lang="ru-RU" dirty="0"/>
              <a:t> бюджету ООН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члени </a:t>
            </a:r>
            <a:r>
              <a:rPr lang="ru-RU" dirty="0" err="1"/>
              <a:t>організації</a:t>
            </a:r>
            <a:r>
              <a:rPr lang="ru-RU" dirty="0"/>
              <a:t>. Бюджет </a:t>
            </a:r>
            <a:r>
              <a:rPr lang="ru-RU" dirty="0" err="1"/>
              <a:t>висувається</a:t>
            </a:r>
            <a:r>
              <a:rPr lang="ru-RU" dirty="0"/>
              <a:t> </a:t>
            </a:r>
            <a:r>
              <a:rPr lang="ru-RU" dirty="0" err="1"/>
              <a:t>Генеральним</a:t>
            </a:r>
            <a:r>
              <a:rPr lang="ru-RU" dirty="0"/>
              <a:t> секретарем ООН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з органами </a:t>
            </a:r>
            <a:r>
              <a:rPr lang="ru-RU" dirty="0" err="1"/>
              <a:t>організації</a:t>
            </a:r>
            <a:r>
              <a:rPr lang="ru-RU" dirty="0"/>
              <a:t> і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бюджет </a:t>
            </a:r>
            <a:r>
              <a:rPr lang="ru-RU" dirty="0" err="1"/>
              <a:t>аналізується</a:t>
            </a:r>
            <a:r>
              <a:rPr lang="ru-RU" dirty="0"/>
              <a:t> </a:t>
            </a:r>
            <a:r>
              <a:rPr lang="ru-RU" dirty="0" err="1"/>
              <a:t>Консультативним</a:t>
            </a:r>
            <a:r>
              <a:rPr lang="ru-RU" dirty="0"/>
              <a:t>  </a:t>
            </a:r>
            <a:r>
              <a:rPr lang="ru-RU" dirty="0" err="1" smtClean="0"/>
              <a:t>комітетом</a:t>
            </a:r>
            <a:r>
              <a:rPr lang="ru-RU" dirty="0" smtClean="0"/>
              <a:t>  </a:t>
            </a:r>
            <a:r>
              <a:rPr lang="ru-RU" dirty="0"/>
              <a:t>з </a:t>
            </a:r>
            <a:r>
              <a:rPr lang="ru-RU" dirty="0" err="1"/>
              <a:t>адміністративних</a:t>
            </a:r>
            <a:r>
              <a:rPr lang="ru-RU" dirty="0"/>
              <a:t> і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16 </a:t>
            </a:r>
            <a:r>
              <a:rPr lang="ru-RU" dirty="0" err="1"/>
              <a:t>членів</a:t>
            </a:r>
            <a:r>
              <a:rPr lang="ru-RU" dirty="0"/>
              <a:t>, і </a:t>
            </a:r>
            <a:r>
              <a:rPr lang="ru-RU" dirty="0" err="1"/>
              <a:t>Комітетом</a:t>
            </a:r>
            <a:r>
              <a:rPr lang="ru-RU" dirty="0"/>
              <a:t> з </a:t>
            </a:r>
            <a:r>
              <a:rPr lang="ru-RU" dirty="0" err="1"/>
              <a:t>програмою</a:t>
            </a:r>
            <a:r>
              <a:rPr lang="ru-RU" dirty="0"/>
              <a:t> і </a:t>
            </a:r>
            <a:r>
              <a:rPr lang="ru-RU" dirty="0" err="1"/>
              <a:t>координації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34 </a:t>
            </a:r>
            <a:r>
              <a:rPr lang="ru-RU" dirty="0" err="1"/>
              <a:t>членів</a:t>
            </a:r>
            <a:r>
              <a:rPr lang="ru-RU" dirty="0"/>
              <a:t>.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 </a:t>
            </a:r>
            <a:r>
              <a:rPr lang="ru-RU" dirty="0" err="1"/>
              <a:t>направляються</a:t>
            </a:r>
            <a:r>
              <a:rPr lang="ru-RU" dirty="0"/>
              <a:t> </a:t>
            </a:r>
            <a:r>
              <a:rPr lang="ru-RU" dirty="0" err="1"/>
              <a:t>Адміністративно</a:t>
            </a:r>
            <a:r>
              <a:rPr lang="ru-RU" dirty="0"/>
              <a:t>-бюджетному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-члени ООН, вони </a:t>
            </a:r>
            <a:r>
              <a:rPr lang="ru-RU" dirty="0" err="1"/>
              <a:t>ще</a:t>
            </a:r>
            <a:r>
              <a:rPr lang="ru-RU" dirty="0"/>
              <a:t> раз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аналізують</a:t>
            </a:r>
            <a:r>
              <a:rPr lang="ru-RU" dirty="0"/>
              <a:t> </a:t>
            </a:r>
            <a:r>
              <a:rPr lang="ru-RU" dirty="0" err="1"/>
              <a:t>поданий</a:t>
            </a:r>
            <a:r>
              <a:rPr lang="ru-RU" dirty="0"/>
              <a:t> бюджет. І </a:t>
            </a:r>
            <a:r>
              <a:rPr lang="ru-RU" dirty="0" err="1"/>
              <a:t>нарешті</a:t>
            </a:r>
            <a:r>
              <a:rPr lang="ru-RU" dirty="0"/>
              <a:t>, бюджет </a:t>
            </a:r>
            <a:r>
              <a:rPr lang="ru-RU" dirty="0" err="1"/>
              <a:t>представляється</a:t>
            </a:r>
            <a:r>
              <a:rPr lang="ru-RU" dirty="0"/>
              <a:t> </a:t>
            </a:r>
            <a:r>
              <a:rPr lang="ru-RU" dirty="0" err="1"/>
              <a:t>Генеральній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для остаточного </a:t>
            </a:r>
            <a:r>
              <a:rPr lang="ru-RU" dirty="0" err="1"/>
              <a:t>розгляду</a:t>
            </a:r>
            <a:r>
              <a:rPr lang="ru-RU" dirty="0"/>
              <a:t> та </a:t>
            </a:r>
            <a:r>
              <a:rPr lang="ru-RU" dirty="0" err="1"/>
              <a:t>затвердження</a:t>
            </a:r>
            <a:r>
              <a:rPr lang="ru-RU" dirty="0"/>
              <a:t>. </a:t>
            </a:r>
            <a:r>
              <a:rPr lang="ru-RU" dirty="0" err="1"/>
              <a:t>Поточний</a:t>
            </a:r>
            <a:r>
              <a:rPr lang="ru-RU" dirty="0"/>
              <a:t> бюджет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в $ 4,19 </a:t>
            </a:r>
            <a:r>
              <a:rPr lang="ru-RU" dirty="0" smtClean="0"/>
              <a:t>млрд.</a:t>
            </a:r>
            <a:r>
              <a:rPr lang="ru-RU" dirty="0"/>
              <a:t> — за 2 </a:t>
            </a:r>
            <a:r>
              <a:rPr lang="ru-RU" dirty="0" smtClean="0"/>
              <a:t>роки,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з 2008 по 2009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 млрд 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User\Рабочий стол\f1763347e120-500x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06857"/>
            <a:ext cx="4680520" cy="20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531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55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Україна</a:t>
            </a:r>
            <a:r>
              <a:rPr lang="ru-RU" b="1" dirty="0"/>
              <a:t> в ООН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20679"/>
          </a:xfrm>
        </p:spPr>
        <p:txBody>
          <a:bodyPr/>
          <a:lstStyle/>
          <a:p>
            <a:r>
              <a:rPr lang="ru-RU" dirty="0"/>
              <a:t>Статут ООН,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26 </a:t>
            </a:r>
            <a:r>
              <a:rPr lang="ru-RU" dirty="0" err="1"/>
              <a:t>червня</a:t>
            </a:r>
            <a:r>
              <a:rPr lang="ru-RU" dirty="0"/>
              <a:t> 1945 р., набрав </a:t>
            </a:r>
            <a:r>
              <a:rPr lang="ru-RU" dirty="0" err="1"/>
              <a:t>чинності</a:t>
            </a:r>
            <a:r>
              <a:rPr lang="ru-RU" dirty="0"/>
              <a:t> 24 </a:t>
            </a:r>
            <a:r>
              <a:rPr lang="ru-RU" dirty="0" err="1"/>
              <a:t>жовтня</a:t>
            </a:r>
            <a:r>
              <a:rPr lang="ru-RU" dirty="0"/>
              <a:t> 1945 р.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як </a:t>
            </a:r>
            <a:r>
              <a:rPr lang="ru-RU" dirty="0" smtClean="0"/>
              <a:t> День ООН</a:t>
            </a:r>
          </a:p>
          <a:p>
            <a:r>
              <a:rPr lang="ru-RU" dirty="0" err="1"/>
              <a:t>Протягом</a:t>
            </a:r>
            <a:r>
              <a:rPr lang="ru-RU" dirty="0"/>
              <a:t> 1994–2001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Л.Кучми</a:t>
            </a:r>
            <a:r>
              <a:rPr lang="ru-RU" dirty="0"/>
              <a:t> з </a:t>
            </a:r>
            <a:r>
              <a:rPr lang="ru-RU" dirty="0" err="1"/>
              <a:t>Генеральним</a:t>
            </a:r>
            <a:r>
              <a:rPr lang="ru-RU" dirty="0"/>
              <a:t> секретарем </a:t>
            </a:r>
            <a:r>
              <a:rPr lang="ru-RU" dirty="0" smtClean="0"/>
              <a:t>ООН.</a:t>
            </a:r>
          </a:p>
          <a:p>
            <a:r>
              <a:rPr lang="ru-RU" dirty="0" err="1"/>
              <a:t>Україна</a:t>
            </a:r>
            <a:r>
              <a:rPr lang="ru-RU" dirty="0"/>
              <a:t>, як одна з держав-</a:t>
            </a:r>
            <a:r>
              <a:rPr lang="ru-RU" dirty="0" err="1"/>
              <a:t>засновниць</a:t>
            </a:r>
            <a:r>
              <a:rPr lang="ru-RU" dirty="0"/>
              <a:t> ООН,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виняткового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ООН з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миру та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розглядаючи</a:t>
            </a:r>
            <a:r>
              <a:rPr lang="ru-RU" dirty="0"/>
              <a:t> участь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як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липня</a:t>
            </a:r>
            <a:r>
              <a:rPr lang="ru-RU" dirty="0"/>
              <a:t> 1992 р., наша держава </a:t>
            </a:r>
            <a:r>
              <a:rPr lang="ru-RU" dirty="0" err="1"/>
              <a:t>виступає</a:t>
            </a:r>
            <a:r>
              <a:rPr lang="ru-RU" dirty="0"/>
              <a:t> як великий </a:t>
            </a:r>
            <a:r>
              <a:rPr lang="ru-RU" dirty="0" err="1"/>
              <a:t>контрибутор</a:t>
            </a:r>
            <a:r>
              <a:rPr lang="ru-RU" dirty="0"/>
              <a:t> до </a:t>
            </a:r>
            <a:r>
              <a:rPr lang="ru-RU" dirty="0" err="1"/>
              <a:t>операцій</a:t>
            </a:r>
            <a:r>
              <a:rPr lang="ru-RU" dirty="0"/>
              <a:t> ООН з </a:t>
            </a:r>
            <a:r>
              <a:rPr lang="ru-RU" dirty="0" err="1"/>
              <a:t>підтримання</a:t>
            </a:r>
            <a:r>
              <a:rPr lang="ru-RU" dirty="0"/>
              <a:t> миру (ОПМ). </a:t>
            </a:r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в ОПМ взяли участь </a:t>
            </a:r>
            <a:r>
              <a:rPr lang="ru-RU" dirty="0" err="1"/>
              <a:t>близько</a:t>
            </a:r>
            <a:r>
              <a:rPr lang="ru-RU" dirty="0"/>
              <a:t> 18 тис. </a:t>
            </a:r>
            <a:r>
              <a:rPr lang="ru-RU" dirty="0" err="1"/>
              <a:t>військовослужбовців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та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контрибутором</a:t>
            </a:r>
            <a:r>
              <a:rPr lang="ru-RU" dirty="0"/>
              <a:t> до </a:t>
            </a:r>
            <a:r>
              <a:rPr lang="ru-RU" dirty="0" err="1" smtClean="0"/>
              <a:t>операцій</a:t>
            </a:r>
            <a:r>
              <a:rPr lang="ru-RU" dirty="0" smtClean="0"/>
              <a:t> ООН з  </a:t>
            </a:r>
            <a:r>
              <a:rPr lang="ru-RU" dirty="0" err="1" smtClean="0"/>
              <a:t>підтримки</a:t>
            </a:r>
            <a:r>
              <a:rPr lang="ru-RU" dirty="0" smtClean="0"/>
              <a:t> миру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та входить до 10 </a:t>
            </a:r>
            <a:r>
              <a:rPr lang="ru-RU" dirty="0" err="1"/>
              <a:t>найбільших</a:t>
            </a:r>
            <a:r>
              <a:rPr lang="ru-RU" dirty="0"/>
              <a:t> держав-</a:t>
            </a:r>
            <a:r>
              <a:rPr lang="ru-RU" dirty="0" err="1"/>
              <a:t>контрибуторів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місіях</a:t>
            </a:r>
            <a:r>
              <a:rPr lang="ru-RU" dirty="0"/>
              <a:t> ООН в </a:t>
            </a:r>
            <a:r>
              <a:rPr lang="ru-RU" dirty="0" err="1"/>
              <a:t>Афганістані</a:t>
            </a:r>
            <a:r>
              <a:rPr lang="ru-RU" dirty="0"/>
              <a:t>, </a:t>
            </a:r>
            <a:r>
              <a:rPr lang="ru-RU" dirty="0" err="1"/>
              <a:t>Боснії</a:t>
            </a:r>
            <a:r>
              <a:rPr lang="ru-RU" dirty="0"/>
              <a:t> і </a:t>
            </a:r>
            <a:r>
              <a:rPr lang="ru-RU" dirty="0" err="1"/>
              <a:t>Герцеговині</a:t>
            </a:r>
            <a:r>
              <a:rPr lang="ru-RU" dirty="0"/>
              <a:t>, </a:t>
            </a:r>
            <a:r>
              <a:rPr lang="ru-RU" dirty="0" err="1"/>
              <a:t>Грузії</a:t>
            </a:r>
            <a:r>
              <a:rPr lang="ru-RU" dirty="0"/>
              <a:t>, </a:t>
            </a:r>
            <a:r>
              <a:rPr lang="ru-RU" dirty="0" err="1"/>
              <a:t>Демократичній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 Конго, Косово (СРЮ), </a:t>
            </a:r>
            <a:r>
              <a:rPr lang="ru-RU" dirty="0" err="1"/>
              <a:t>Лівані</a:t>
            </a:r>
            <a:r>
              <a:rPr lang="ru-RU" dirty="0"/>
              <a:t>, </a:t>
            </a:r>
            <a:r>
              <a:rPr lang="ru-RU" dirty="0" err="1"/>
              <a:t>Східному</a:t>
            </a:r>
            <a:r>
              <a:rPr lang="ru-RU" dirty="0"/>
              <a:t> </a:t>
            </a:r>
            <a:r>
              <a:rPr lang="ru-RU" dirty="0" err="1"/>
              <a:t>Тиморі</a:t>
            </a:r>
            <a:r>
              <a:rPr lang="ru-RU" dirty="0"/>
              <a:t>, </a:t>
            </a:r>
            <a:r>
              <a:rPr lang="ru-RU" dirty="0" err="1"/>
              <a:t>Сьєрра</a:t>
            </a:r>
            <a:r>
              <a:rPr lang="ru-RU" dirty="0"/>
              <a:t>-Леоне, </a:t>
            </a:r>
            <a:r>
              <a:rPr lang="ru-RU" dirty="0" err="1"/>
              <a:t>Хорватії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3687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91</TotalTime>
  <Words>263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Організація Об'єднаних Націй</vt:lpstr>
      <vt:lpstr>Слайд 2</vt:lpstr>
      <vt:lpstr>Слайд 3</vt:lpstr>
      <vt:lpstr>Історія створення </vt:lpstr>
      <vt:lpstr>Структура Організації Об'єднаних Націй </vt:lpstr>
      <vt:lpstr>Спеціалізовані установи та підрозділи ООН </vt:lpstr>
      <vt:lpstr>Членство в ООН </vt:lpstr>
      <vt:lpstr>Фінансування ООН </vt:lpstr>
      <vt:lpstr>Україна в ООН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Об'єднаних Націй </dc:title>
  <cp:lastModifiedBy>Intel</cp:lastModifiedBy>
  <cp:revision>10</cp:revision>
  <dcterms:modified xsi:type="dcterms:W3CDTF">2014-02-01T12:26:46Z</dcterms:modified>
</cp:coreProperties>
</file>